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1"/>
    <p:sldMasterId id="2147483667" r:id="rId2"/>
  </p:sldMasterIdLst>
  <p:notesMasterIdLst>
    <p:notesMasterId r:id="rId34"/>
  </p:notesMasterIdLst>
  <p:handoutMasterIdLst>
    <p:handoutMasterId r:id="rId35"/>
  </p:handoutMasterIdLst>
  <p:sldIdLst>
    <p:sldId id="757" r:id="rId3"/>
    <p:sldId id="771" r:id="rId4"/>
    <p:sldId id="775" r:id="rId5"/>
    <p:sldId id="776" r:id="rId6"/>
    <p:sldId id="777" r:id="rId7"/>
    <p:sldId id="778" r:id="rId8"/>
    <p:sldId id="779" r:id="rId9"/>
    <p:sldId id="780" r:id="rId10"/>
    <p:sldId id="781" r:id="rId11"/>
    <p:sldId id="782" r:id="rId12"/>
    <p:sldId id="783" r:id="rId13"/>
    <p:sldId id="784" r:id="rId14"/>
    <p:sldId id="785" r:id="rId15"/>
    <p:sldId id="786" r:id="rId16"/>
    <p:sldId id="787" r:id="rId17"/>
    <p:sldId id="790" r:id="rId18"/>
    <p:sldId id="791" r:id="rId19"/>
    <p:sldId id="792" r:id="rId20"/>
    <p:sldId id="793" r:id="rId21"/>
    <p:sldId id="794" r:id="rId22"/>
    <p:sldId id="795" r:id="rId23"/>
    <p:sldId id="797" r:id="rId24"/>
    <p:sldId id="798" r:id="rId25"/>
    <p:sldId id="774" r:id="rId26"/>
    <p:sldId id="773" r:id="rId27"/>
    <p:sldId id="257" r:id="rId28"/>
    <p:sldId id="436" r:id="rId29"/>
    <p:sldId id="772" r:id="rId30"/>
    <p:sldId id="788" r:id="rId31"/>
    <p:sldId id="789" r:id="rId32"/>
    <p:sldId id="796" r:id="rId33"/>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p15:clr>
            <a:srgbClr val="A4A3A4"/>
          </p15:clr>
        </p15:guide>
        <p15:guide id="2" pos="1776">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diatrics" initials="P"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1515"/>
    <a:srgbClr val="595959"/>
    <a:srgbClr val="000000"/>
    <a:srgbClr val="2D6690"/>
    <a:srgbClr val="718899"/>
    <a:srgbClr val="696253"/>
    <a:srgbClr val="ED9A4F"/>
    <a:srgbClr val="D9C3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00" autoAdjust="0"/>
    <p:restoredTop sz="86715" autoAdjust="0"/>
  </p:normalViewPr>
  <p:slideViewPr>
    <p:cSldViewPr>
      <p:cViewPr>
        <p:scale>
          <a:sx n="130" d="100"/>
          <a:sy n="130" d="100"/>
        </p:scale>
        <p:origin x="954" y="414"/>
      </p:cViewPr>
      <p:guideLst>
        <p:guide orient="horz" pos="2448"/>
        <p:guide pos="1776"/>
      </p:guideLst>
    </p:cSldViewPr>
  </p:slideViewPr>
  <p:notesTextViewPr>
    <p:cViewPr>
      <p:scale>
        <a:sx n="100" d="100"/>
        <a:sy n="100" d="100"/>
      </p:scale>
      <p:origin x="0" y="0"/>
    </p:cViewPr>
  </p:notesTextViewPr>
  <p:sorterViewPr>
    <p:cViewPr>
      <p:scale>
        <a:sx n="93" d="100"/>
        <a:sy n="93" d="100"/>
      </p:scale>
      <p:origin x="0" y="1424"/>
    </p:cViewPr>
  </p:sorterViewPr>
  <p:notesViewPr>
    <p:cSldViewPr snapToGrid="0" snapToObjects="1">
      <p:cViewPr>
        <p:scale>
          <a:sx n="112" d="100"/>
          <a:sy n="112" d="100"/>
        </p:scale>
        <p:origin x="-2360" y="-64"/>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8275" y="0"/>
            <a:ext cx="3043238" cy="465138"/>
          </a:xfrm>
          <a:prstGeom prst="rect">
            <a:avLst/>
          </a:prstGeom>
        </p:spPr>
        <p:txBody>
          <a:bodyPr vert="horz" lIns="91440" tIns="45720" rIns="91440" bIns="45720" rtlCol="0"/>
          <a:lstStyle>
            <a:lvl1pPr algn="r">
              <a:defRPr sz="1200"/>
            </a:lvl1pPr>
          </a:lstStyle>
          <a:p>
            <a:fld id="{15894ED6-6A20-2A40-9A68-40D2B03AA97F}" type="datetimeFigureOut">
              <a:rPr lang="en-US" smtClean="0"/>
              <a:t>3/13/2020</a:t>
            </a:fld>
            <a:endParaRPr lang="en-US"/>
          </a:p>
        </p:txBody>
      </p:sp>
      <p:sp>
        <p:nvSpPr>
          <p:cNvPr id="4" name="Footer Placeholder 3"/>
          <p:cNvSpPr>
            <a:spLocks noGrp="1"/>
          </p:cNvSpPr>
          <p:nvPr>
            <p:ph type="ftr" sz="quarter" idx="2"/>
          </p:nvPr>
        </p:nvSpPr>
        <p:spPr>
          <a:xfrm>
            <a:off x="0" y="8842375"/>
            <a:ext cx="3043238"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8275" y="8842375"/>
            <a:ext cx="3043238" cy="465138"/>
          </a:xfrm>
          <a:prstGeom prst="rect">
            <a:avLst/>
          </a:prstGeom>
        </p:spPr>
        <p:txBody>
          <a:bodyPr vert="horz" lIns="91440" tIns="45720" rIns="91440" bIns="45720" rtlCol="0" anchor="b"/>
          <a:lstStyle>
            <a:lvl1pPr algn="r">
              <a:defRPr sz="1200"/>
            </a:lvl1pPr>
          </a:lstStyle>
          <a:p>
            <a:fld id="{9C2DC417-428A-DC41-AF5D-1164181D5DCC}" type="slidenum">
              <a:rPr lang="en-US" smtClean="0"/>
              <a:t>‹#›</a:t>
            </a:fld>
            <a:endParaRPr lang="en-US"/>
          </a:p>
        </p:txBody>
      </p:sp>
    </p:spTree>
    <p:extLst>
      <p:ext uri="{BB962C8B-B14F-4D97-AF65-F5344CB8AC3E}">
        <p14:creationId xmlns:p14="http://schemas.microsoft.com/office/powerpoint/2010/main" val="1970445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A11C2DDB-96DC-9E44-83DB-0491A8C82A0C}" type="datetimeFigureOut">
              <a:rPr lang="en-US" smtClean="0"/>
              <a:pPr/>
              <a:t>3/13/2020</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1063461B-20B2-0D4B-AD29-BCDFF9922967}" type="slidenum">
              <a:rPr lang="en-US" smtClean="0"/>
              <a:pPr/>
              <a:t>‹#›</a:t>
            </a:fld>
            <a:endParaRPr lang="en-US"/>
          </a:p>
        </p:txBody>
      </p:sp>
    </p:spTree>
    <p:extLst>
      <p:ext uri="{BB962C8B-B14F-4D97-AF65-F5344CB8AC3E}">
        <p14:creationId xmlns:p14="http://schemas.microsoft.com/office/powerpoint/2010/main" val="24925978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000" dirty="0">
              <a:latin typeface="+mj-lt"/>
            </a:endParaRPr>
          </a:p>
        </p:txBody>
      </p:sp>
      <p:sp>
        <p:nvSpPr>
          <p:cNvPr id="4" name="Slide Number Placeholder 3"/>
          <p:cNvSpPr>
            <a:spLocks noGrp="1"/>
          </p:cNvSpPr>
          <p:nvPr>
            <p:ph type="sldNum" sz="quarter" idx="10"/>
          </p:nvPr>
        </p:nvSpPr>
        <p:spPr/>
        <p:txBody>
          <a:bodyPr/>
          <a:lstStyle/>
          <a:p>
            <a:fld id="{8786899E-4F33-5E41-9290-E5A97D9CBAC7}" type="slidenum">
              <a:rPr lang="en-US" smtClean="0"/>
              <a:t>1</a:t>
            </a:fld>
            <a:endParaRPr lang="en-US" dirty="0"/>
          </a:p>
        </p:txBody>
      </p:sp>
    </p:spTree>
    <p:extLst>
      <p:ext uri="{BB962C8B-B14F-4D97-AF65-F5344CB8AC3E}">
        <p14:creationId xmlns:p14="http://schemas.microsoft.com/office/powerpoint/2010/main" val="3376166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63461B-20B2-0D4B-AD29-BCDFF9922967}" type="slidenum">
              <a:rPr lang="en-US" smtClean="0"/>
              <a:pPr/>
              <a:t>27</a:t>
            </a:fld>
            <a:endParaRPr lang="en-US"/>
          </a:p>
        </p:txBody>
      </p:sp>
    </p:spTree>
    <p:extLst>
      <p:ext uri="{BB962C8B-B14F-4D97-AF65-F5344CB8AC3E}">
        <p14:creationId xmlns:p14="http://schemas.microsoft.com/office/powerpoint/2010/main" val="4797518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userDrawn="1"/>
        </p:nvSpPr>
        <p:spPr bwMode="ltGray">
          <a:xfrm>
            <a:off x="0" y="1905000"/>
            <a:ext cx="9144000" cy="4038600"/>
          </a:xfrm>
          <a:prstGeom prst="rect">
            <a:avLst/>
          </a:prstGeom>
          <a:solidFill>
            <a:srgbClr val="8C15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533400" y="2743200"/>
            <a:ext cx="8001000" cy="684803"/>
          </a:xfrm>
        </p:spPr>
        <p:txBody>
          <a:bodyPr wrap="square" anchor="ctr" anchorCtr="0">
            <a:spAutoFit/>
          </a:bodyPr>
          <a:lstStyle>
            <a:lvl1pPr algn="l">
              <a:lnSpc>
                <a:spcPct val="90000"/>
              </a:lnSpc>
              <a:defRPr sz="4200">
                <a:solidFill>
                  <a:schemeClr val="bg1"/>
                </a:solidFill>
                <a:effectLst>
                  <a:outerShdw blurRad="38100" dist="38100" dir="2700000" algn="tl">
                    <a:srgbClr val="000000">
                      <a:alpha val="43137"/>
                    </a:srgbClr>
                  </a:outerShdw>
                </a:effectLst>
              </a:defRPr>
            </a:lvl1pPr>
          </a:lstStyle>
          <a:p>
            <a:r>
              <a:rPr lang="en-US" dirty="0"/>
              <a:t>Click to edit Master title style</a:t>
            </a:r>
          </a:p>
        </p:txBody>
      </p:sp>
      <p:sp>
        <p:nvSpPr>
          <p:cNvPr id="3" name="Subtitle 2"/>
          <p:cNvSpPr>
            <a:spLocks noGrp="1"/>
          </p:cNvSpPr>
          <p:nvPr>
            <p:ph type="subTitle" idx="1"/>
          </p:nvPr>
        </p:nvSpPr>
        <p:spPr bwMode="gray">
          <a:xfrm>
            <a:off x="533400" y="4369713"/>
            <a:ext cx="8001000" cy="430887"/>
          </a:xfrm>
        </p:spPr>
        <p:txBody>
          <a:bodyPr wrap="square" anchor="t" anchorCtr="0">
            <a:spAutoFit/>
          </a:bodyPr>
          <a:lstStyle>
            <a:lvl1pPr marL="0" indent="0" algn="l">
              <a:lnSpc>
                <a:spcPct val="90000"/>
              </a:lnSpc>
              <a:spcBef>
                <a:spcPts val="0"/>
              </a:spcBef>
              <a:buNone/>
              <a:defRPr sz="2400">
                <a:solidFill>
                  <a:srgbClr val="FFFFFF"/>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1" y="0"/>
            <a:ext cx="91440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4640" t="11368" r="2741" b="8751"/>
          <a:stretch/>
        </p:blipFill>
        <p:spPr>
          <a:xfrm>
            <a:off x="420864" y="6019800"/>
            <a:ext cx="4074936" cy="838200"/>
          </a:xfrm>
          <a:prstGeom prst="rect">
            <a:avLst/>
          </a:prstGeom>
        </p:spPr>
      </p:pic>
      <p:pic>
        <p:nvPicPr>
          <p:cNvPr id="12" name="Picture 11" descr="SM-logo-V-web-12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29200" y="502444"/>
            <a:ext cx="3608614" cy="1052512"/>
          </a:xfrm>
          <a:prstGeom prst="rect">
            <a:avLst/>
          </a:prstGeom>
        </p:spPr>
      </p:pic>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084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244600"/>
            <a:ext cx="8255000" cy="264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469900" y="4000500"/>
            <a:ext cx="8242300" cy="256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6202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65748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00213"/>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00213"/>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082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291778"/>
            <a:ext cx="8255000" cy="226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469900" y="4000500"/>
            <a:ext cx="8242300" cy="256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7272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957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7992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 name="Text Box 5"/>
          <p:cNvSpPr txBox="1">
            <a:spLocks noChangeArrowheads="1"/>
          </p:cNvSpPr>
          <p:nvPr userDrawn="1"/>
        </p:nvSpPr>
        <p:spPr bwMode="auto">
          <a:xfrm>
            <a:off x="0" y="0"/>
            <a:ext cx="680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800">
                <a:solidFill>
                  <a:srgbClr val="FF3300"/>
                </a:solidFill>
                <a:latin typeface="Stencil" pitchFamily="82" charset="0"/>
              </a:defRPr>
            </a:lvl1pPr>
            <a:lvl2pPr marL="742950" indent="-285750" eaLnBrk="0" hangingPunct="0">
              <a:defRPr sz="2800">
                <a:solidFill>
                  <a:srgbClr val="FF3300"/>
                </a:solidFill>
                <a:latin typeface="Stencil" pitchFamily="82" charset="0"/>
              </a:defRPr>
            </a:lvl2pPr>
            <a:lvl3pPr marL="1143000" indent="-228600" eaLnBrk="0" hangingPunct="0">
              <a:defRPr sz="2800">
                <a:solidFill>
                  <a:srgbClr val="FF3300"/>
                </a:solidFill>
                <a:latin typeface="Stencil" pitchFamily="82" charset="0"/>
              </a:defRPr>
            </a:lvl3pPr>
            <a:lvl4pPr marL="1600200" indent="-228600" eaLnBrk="0" hangingPunct="0">
              <a:defRPr sz="2800">
                <a:solidFill>
                  <a:srgbClr val="FF3300"/>
                </a:solidFill>
                <a:latin typeface="Stencil" pitchFamily="82" charset="0"/>
              </a:defRPr>
            </a:lvl4pPr>
            <a:lvl5pPr marL="2057400" indent="-228600" eaLnBrk="0" hangingPunct="0">
              <a:defRPr sz="2800">
                <a:solidFill>
                  <a:srgbClr val="FF3300"/>
                </a:solidFill>
                <a:latin typeface="Stencil" pitchFamily="82" charset="0"/>
              </a:defRPr>
            </a:lvl5pPr>
            <a:lvl6pPr marL="2514600" indent="-228600" algn="ctr" eaLnBrk="0" fontAlgn="base" hangingPunct="0">
              <a:lnSpc>
                <a:spcPct val="85000"/>
              </a:lnSpc>
              <a:spcBef>
                <a:spcPct val="0"/>
              </a:spcBef>
              <a:spcAft>
                <a:spcPct val="0"/>
              </a:spcAft>
              <a:defRPr sz="2800">
                <a:solidFill>
                  <a:srgbClr val="FF3300"/>
                </a:solidFill>
                <a:latin typeface="Stencil" pitchFamily="82" charset="0"/>
              </a:defRPr>
            </a:lvl6pPr>
            <a:lvl7pPr marL="2971800" indent="-228600" algn="ctr" eaLnBrk="0" fontAlgn="base" hangingPunct="0">
              <a:lnSpc>
                <a:spcPct val="85000"/>
              </a:lnSpc>
              <a:spcBef>
                <a:spcPct val="0"/>
              </a:spcBef>
              <a:spcAft>
                <a:spcPct val="0"/>
              </a:spcAft>
              <a:defRPr sz="2800">
                <a:solidFill>
                  <a:srgbClr val="FF3300"/>
                </a:solidFill>
                <a:latin typeface="Stencil" pitchFamily="82" charset="0"/>
              </a:defRPr>
            </a:lvl7pPr>
            <a:lvl8pPr marL="3429000" indent="-228600" algn="ctr" eaLnBrk="0" fontAlgn="base" hangingPunct="0">
              <a:lnSpc>
                <a:spcPct val="85000"/>
              </a:lnSpc>
              <a:spcBef>
                <a:spcPct val="0"/>
              </a:spcBef>
              <a:spcAft>
                <a:spcPct val="0"/>
              </a:spcAft>
              <a:defRPr sz="2800">
                <a:solidFill>
                  <a:srgbClr val="FF3300"/>
                </a:solidFill>
                <a:latin typeface="Stencil" pitchFamily="82" charset="0"/>
              </a:defRPr>
            </a:lvl8pPr>
            <a:lvl9pPr marL="3886200" indent="-228600" algn="ctr" eaLnBrk="0" fontAlgn="base" hangingPunct="0">
              <a:lnSpc>
                <a:spcPct val="85000"/>
              </a:lnSpc>
              <a:spcBef>
                <a:spcPct val="0"/>
              </a:spcBef>
              <a:spcAft>
                <a:spcPct val="0"/>
              </a:spcAft>
              <a:defRPr sz="2800">
                <a:solidFill>
                  <a:srgbClr val="FF3300"/>
                </a:solidFill>
                <a:latin typeface="Stencil" pitchFamily="82" charset="0"/>
              </a:defRPr>
            </a:lvl9pPr>
          </a:lstStyle>
          <a:p>
            <a:pPr defTabSz="914400" eaLnBrk="1" fontAlgn="base" hangingPunct="1">
              <a:spcBef>
                <a:spcPct val="50000"/>
              </a:spcBef>
              <a:spcAft>
                <a:spcPct val="0"/>
              </a:spcAft>
              <a:defRPr/>
            </a:pPr>
            <a:r>
              <a:rPr lang="en-US" sz="1800" b="1" dirty="0">
                <a:solidFill>
                  <a:srgbClr val="FFFF00"/>
                </a:solidFill>
                <a:latin typeface="Arial Narrow" pitchFamily="34" charset="0"/>
              </a:rPr>
              <a:t>RotaTeq</a:t>
            </a:r>
            <a:r>
              <a:rPr lang="en-US" sz="1800" b="1" baseline="30000" dirty="0">
                <a:solidFill>
                  <a:srgbClr val="FFFF00"/>
                </a:solidFill>
                <a:latin typeface="Arial Narrow" pitchFamily="34" charset="0"/>
              </a:rPr>
              <a:t>®</a:t>
            </a:r>
            <a:r>
              <a:rPr lang="en-US" sz="1800" b="1" dirty="0">
                <a:solidFill>
                  <a:srgbClr val="FFFF00"/>
                </a:solidFill>
                <a:latin typeface="Arial Narrow" pitchFamily="34" charset="0"/>
              </a:rPr>
              <a:t> (Rotavirus Vaccine, Live, Oral, Pentavalent)</a:t>
            </a:r>
          </a:p>
        </p:txBody>
      </p:sp>
      <p:sp>
        <p:nvSpPr>
          <p:cNvPr id="2" name="Title 1"/>
          <p:cNvSpPr>
            <a:spLocks noGrp="1"/>
          </p:cNvSpPr>
          <p:nvPr>
            <p:ph type="title"/>
          </p:nvPr>
        </p:nvSpPr>
        <p:spPr>
          <a:xfrm>
            <a:off x="457200" y="669513"/>
            <a:ext cx="7699375" cy="64135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4447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OverObj" preserve="1">
  <p:cSld name="2_Title and Text over Content">
    <p:spTree>
      <p:nvGrpSpPr>
        <p:cNvPr id="1" name=""/>
        <p:cNvGrpSpPr/>
        <p:nvPr/>
      </p:nvGrpSpPr>
      <p:grpSpPr>
        <a:xfrm>
          <a:off x="0" y="0"/>
          <a:ext cx="0" cy="0"/>
          <a:chOff x="0" y="0"/>
          <a:chExt cx="0" cy="0"/>
        </a:xfrm>
      </p:grpSpPr>
      <p:sp>
        <p:nvSpPr>
          <p:cNvPr id="5" name="Text Box 5"/>
          <p:cNvSpPr txBox="1">
            <a:spLocks noChangeArrowheads="1"/>
          </p:cNvSpPr>
          <p:nvPr userDrawn="1"/>
        </p:nvSpPr>
        <p:spPr bwMode="auto">
          <a:xfrm>
            <a:off x="0" y="0"/>
            <a:ext cx="680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800">
                <a:solidFill>
                  <a:srgbClr val="FF3300"/>
                </a:solidFill>
                <a:latin typeface="Stencil" pitchFamily="82" charset="0"/>
              </a:defRPr>
            </a:lvl1pPr>
            <a:lvl2pPr marL="742950" indent="-285750" eaLnBrk="0" hangingPunct="0">
              <a:defRPr sz="2800">
                <a:solidFill>
                  <a:srgbClr val="FF3300"/>
                </a:solidFill>
                <a:latin typeface="Stencil" pitchFamily="82" charset="0"/>
              </a:defRPr>
            </a:lvl2pPr>
            <a:lvl3pPr marL="1143000" indent="-228600" eaLnBrk="0" hangingPunct="0">
              <a:defRPr sz="2800">
                <a:solidFill>
                  <a:srgbClr val="FF3300"/>
                </a:solidFill>
                <a:latin typeface="Stencil" pitchFamily="82" charset="0"/>
              </a:defRPr>
            </a:lvl3pPr>
            <a:lvl4pPr marL="1600200" indent="-228600" eaLnBrk="0" hangingPunct="0">
              <a:defRPr sz="2800">
                <a:solidFill>
                  <a:srgbClr val="FF3300"/>
                </a:solidFill>
                <a:latin typeface="Stencil" pitchFamily="82" charset="0"/>
              </a:defRPr>
            </a:lvl4pPr>
            <a:lvl5pPr marL="2057400" indent="-228600" eaLnBrk="0" hangingPunct="0">
              <a:defRPr sz="2800">
                <a:solidFill>
                  <a:srgbClr val="FF3300"/>
                </a:solidFill>
                <a:latin typeface="Stencil" pitchFamily="82" charset="0"/>
              </a:defRPr>
            </a:lvl5pPr>
            <a:lvl6pPr marL="2514600" indent="-228600" algn="ctr" eaLnBrk="0" fontAlgn="base" hangingPunct="0">
              <a:lnSpc>
                <a:spcPct val="85000"/>
              </a:lnSpc>
              <a:spcBef>
                <a:spcPct val="0"/>
              </a:spcBef>
              <a:spcAft>
                <a:spcPct val="0"/>
              </a:spcAft>
              <a:defRPr sz="2800">
                <a:solidFill>
                  <a:srgbClr val="FF3300"/>
                </a:solidFill>
                <a:latin typeface="Stencil" pitchFamily="82" charset="0"/>
              </a:defRPr>
            </a:lvl6pPr>
            <a:lvl7pPr marL="2971800" indent="-228600" algn="ctr" eaLnBrk="0" fontAlgn="base" hangingPunct="0">
              <a:lnSpc>
                <a:spcPct val="85000"/>
              </a:lnSpc>
              <a:spcBef>
                <a:spcPct val="0"/>
              </a:spcBef>
              <a:spcAft>
                <a:spcPct val="0"/>
              </a:spcAft>
              <a:defRPr sz="2800">
                <a:solidFill>
                  <a:srgbClr val="FF3300"/>
                </a:solidFill>
                <a:latin typeface="Stencil" pitchFamily="82" charset="0"/>
              </a:defRPr>
            </a:lvl7pPr>
            <a:lvl8pPr marL="3429000" indent="-228600" algn="ctr" eaLnBrk="0" fontAlgn="base" hangingPunct="0">
              <a:lnSpc>
                <a:spcPct val="85000"/>
              </a:lnSpc>
              <a:spcBef>
                <a:spcPct val="0"/>
              </a:spcBef>
              <a:spcAft>
                <a:spcPct val="0"/>
              </a:spcAft>
              <a:defRPr sz="2800">
                <a:solidFill>
                  <a:srgbClr val="FF3300"/>
                </a:solidFill>
                <a:latin typeface="Stencil" pitchFamily="82" charset="0"/>
              </a:defRPr>
            </a:lvl8pPr>
            <a:lvl9pPr marL="3886200" indent="-228600" algn="ctr" eaLnBrk="0" fontAlgn="base" hangingPunct="0">
              <a:lnSpc>
                <a:spcPct val="85000"/>
              </a:lnSpc>
              <a:spcBef>
                <a:spcPct val="0"/>
              </a:spcBef>
              <a:spcAft>
                <a:spcPct val="0"/>
              </a:spcAft>
              <a:defRPr sz="2800">
                <a:solidFill>
                  <a:srgbClr val="FF3300"/>
                </a:solidFill>
                <a:latin typeface="Stencil" pitchFamily="82" charset="0"/>
              </a:defRPr>
            </a:lvl9pPr>
          </a:lstStyle>
          <a:p>
            <a:pPr defTabSz="914400" eaLnBrk="1" fontAlgn="base" hangingPunct="1">
              <a:spcBef>
                <a:spcPct val="50000"/>
              </a:spcBef>
              <a:spcAft>
                <a:spcPct val="0"/>
              </a:spcAft>
              <a:defRPr/>
            </a:pPr>
            <a:r>
              <a:rPr lang="en-US" sz="1800" b="1" dirty="0">
                <a:solidFill>
                  <a:srgbClr val="FFFF00"/>
                </a:solidFill>
                <a:latin typeface="Arial Narrow" pitchFamily="34" charset="0"/>
              </a:rPr>
              <a:t>RotaTeq</a:t>
            </a:r>
            <a:r>
              <a:rPr lang="en-US" sz="1800" b="1" baseline="30000" dirty="0">
                <a:solidFill>
                  <a:srgbClr val="FFFF00"/>
                </a:solidFill>
                <a:latin typeface="Arial Narrow" pitchFamily="34" charset="0"/>
              </a:rPr>
              <a:t>®</a:t>
            </a:r>
            <a:r>
              <a:rPr lang="en-US" sz="1800" b="1" dirty="0">
                <a:solidFill>
                  <a:srgbClr val="FFFF00"/>
                </a:solidFill>
                <a:latin typeface="Arial Narrow" pitchFamily="34" charset="0"/>
              </a:rPr>
              <a:t> (Rotavirus Vaccine, Live, Oral, Pentavalent)</a:t>
            </a:r>
          </a:p>
        </p:txBody>
      </p:sp>
      <p:sp>
        <p:nvSpPr>
          <p:cNvPr id="2" name="Title 1"/>
          <p:cNvSpPr>
            <a:spLocks noGrp="1"/>
          </p:cNvSpPr>
          <p:nvPr>
            <p:ph type="title"/>
          </p:nvPr>
        </p:nvSpPr>
        <p:spPr>
          <a:xfrm>
            <a:off x="457200" y="573956"/>
            <a:ext cx="8229600" cy="641350"/>
          </a:xfrm>
        </p:spPr>
        <p:txBody>
          <a:bodyPr/>
          <a:lstStyle/>
          <a:p>
            <a:r>
              <a:rPr lang="en-US"/>
              <a:t>Click to edit Master title style</a:t>
            </a:r>
          </a:p>
        </p:txBody>
      </p:sp>
      <p:sp>
        <p:nvSpPr>
          <p:cNvPr id="3" name="Text Placeholder 2"/>
          <p:cNvSpPr>
            <a:spLocks noGrp="1"/>
          </p:cNvSpPr>
          <p:nvPr>
            <p:ph type="body" sz="half" idx="1"/>
          </p:nvPr>
        </p:nvSpPr>
        <p:spPr>
          <a:xfrm>
            <a:off x="457200" y="1436688"/>
            <a:ext cx="82296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775075"/>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4364500"/>
      </p:ext>
    </p:extLst>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056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e Section Master">
    <p:spTree>
      <p:nvGrpSpPr>
        <p:cNvPr id="1" name=""/>
        <p:cNvGrpSpPr/>
        <p:nvPr/>
      </p:nvGrpSpPr>
      <p:grpSpPr>
        <a:xfrm>
          <a:off x="0" y="0"/>
          <a:ext cx="0" cy="0"/>
          <a:chOff x="0" y="0"/>
          <a:chExt cx="0" cy="0"/>
        </a:xfrm>
      </p:grpSpPr>
      <p:sp>
        <p:nvSpPr>
          <p:cNvPr id="2" name="Title 1"/>
          <p:cNvSpPr>
            <a:spLocks noGrp="1"/>
          </p:cNvSpPr>
          <p:nvPr>
            <p:ph type="title"/>
          </p:nvPr>
        </p:nvSpPr>
        <p:spPr>
          <a:xfrm>
            <a:off x="3352800" y="1828800"/>
            <a:ext cx="5334000" cy="1601977"/>
          </a:xfrm>
        </p:spPr>
        <p:txBody>
          <a:bodyPr wrap="square" anchor="t" anchorCtr="0">
            <a:spAutoFit/>
          </a:bodyPr>
          <a:lstStyle>
            <a:lvl1pPr>
              <a:defRPr sz="5400"/>
            </a:lvl1pPr>
          </a:lstStyle>
          <a:p>
            <a:r>
              <a:rPr lang="en-US" dirty="0"/>
              <a:t>Click to edit Master title style</a:t>
            </a:r>
          </a:p>
        </p:txBody>
      </p:sp>
      <p:grpSp>
        <p:nvGrpSpPr>
          <p:cNvPr id="10" name="Group 9"/>
          <p:cNvGrpSpPr/>
          <p:nvPr userDrawn="1"/>
        </p:nvGrpSpPr>
        <p:grpSpPr>
          <a:xfrm>
            <a:off x="0" y="0"/>
            <a:ext cx="9144001" cy="1371600"/>
            <a:chOff x="0" y="0"/>
            <a:chExt cx="9144001" cy="1371600"/>
          </a:xfrm>
        </p:grpSpPr>
        <p:sp>
          <p:nvSpPr>
            <p:cNvPr id="4" name="Rectangle 3"/>
            <p:cNvSpPr/>
            <p:nvPr userDrawn="1"/>
          </p:nvSpPr>
          <p:spPr bwMode="white">
            <a:xfrm>
              <a:off x="0" y="0"/>
              <a:ext cx="9144000" cy="1371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1" y="0"/>
              <a:ext cx="9144000" cy="15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 name="Straight Connector 6"/>
          <p:cNvCxnSpPr/>
          <p:nvPr userDrawn="1"/>
        </p:nvCxnSpPr>
        <p:spPr>
          <a:xfrm rot="5400000">
            <a:off x="2020093" y="2857501"/>
            <a:ext cx="2209802" cy="1588"/>
          </a:xfrm>
          <a:prstGeom prst="line">
            <a:avLst/>
          </a:prstGeom>
          <a:ln w="190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 Placeholder 5"/>
          <p:cNvSpPr>
            <a:spLocks noGrp="1"/>
          </p:cNvSpPr>
          <p:nvPr>
            <p:ph type="body" sz="quarter" idx="10" hasCustomPrompt="1"/>
          </p:nvPr>
        </p:nvSpPr>
        <p:spPr bwMode="gray">
          <a:xfrm>
            <a:off x="3352800" y="3429000"/>
            <a:ext cx="5257800" cy="487313"/>
          </a:xfrm>
        </p:spPr>
        <p:txBody>
          <a:bodyPr wrap="square">
            <a:spAutoFit/>
          </a:bodyPr>
          <a:lstStyle>
            <a:lvl1pPr marL="0" indent="0">
              <a:lnSpc>
                <a:spcPct val="90000"/>
              </a:lnSpc>
              <a:spcBef>
                <a:spcPts val="0"/>
              </a:spcBef>
              <a:spcAft>
                <a:spcPts val="0"/>
              </a:spcAft>
              <a:buNone/>
              <a:defRPr sz="2800">
                <a:solidFill>
                  <a:schemeClr val="accent2"/>
                </a:solidFill>
              </a:defRPr>
            </a:lvl1pPr>
          </a:lstStyle>
          <a:p>
            <a:pPr lvl="0"/>
            <a:r>
              <a:rPr lang="en-US" dirty="0"/>
              <a:t>Click to Edit Subheading</a:t>
            </a:r>
          </a:p>
        </p:txBody>
      </p:sp>
      <p:pic>
        <p:nvPicPr>
          <p:cNvPr id="8" name="Picture 7" descr="SM-logo-V-web-120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732" y="1871853"/>
            <a:ext cx="2203704" cy="642747"/>
          </a:xfrm>
          <a:prstGeom prst="rect">
            <a:avLst/>
          </a:prstGeom>
        </p:spPr>
      </p:pic>
    </p:spTree>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86215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474365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445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81025"/>
            <a:ext cx="2057400" cy="56451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81025"/>
            <a:ext cx="6019800" cy="56451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46116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65138"/>
            <a:ext cx="8229600" cy="701675"/>
          </a:xfrm>
        </p:spPr>
        <p:txBody>
          <a:bodyPr/>
          <a:lstStyle/>
          <a:p>
            <a:r>
              <a:rPr lang="en-US"/>
              <a:t>Click to edit Master title style</a:t>
            </a:r>
          </a:p>
        </p:txBody>
      </p:sp>
      <p:sp>
        <p:nvSpPr>
          <p:cNvPr id="3" name="Text Placeholder 2"/>
          <p:cNvSpPr>
            <a:spLocks noGrp="1"/>
          </p:cNvSpPr>
          <p:nvPr>
            <p:ph type="body" sz="half" idx="1"/>
          </p:nvPr>
        </p:nvSpPr>
        <p:spPr>
          <a:xfrm>
            <a:off x="457200" y="143668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3668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919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04800" y="2057400"/>
            <a:ext cx="8534400" cy="2590800"/>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stStyle>
          <a:p>
            <a:pPr lvl="0"/>
            <a:r>
              <a:rPr lang="en-US" dirty="0"/>
              <a:t>Click to edit Master text styles</a:t>
            </a:r>
          </a:p>
          <a:p>
            <a:pPr lvl="1"/>
            <a:r>
              <a:rPr lang="en-US" dirty="0"/>
              <a:t>Second level</a:t>
            </a:r>
          </a:p>
          <a:p>
            <a:pPr lvl="2"/>
            <a:r>
              <a:rPr lang="en-US" dirty="0"/>
              <a:t>Third level</a:t>
            </a:r>
          </a:p>
        </p:txBody>
      </p:sp>
      <p:sp>
        <p:nvSpPr>
          <p:cNvPr id="3" name="TextBox 2"/>
          <p:cNvSpPr txBox="1"/>
          <p:nvPr userDrawn="1"/>
        </p:nvSpPr>
        <p:spPr>
          <a:xfrm>
            <a:off x="7813598" y="851975"/>
            <a:ext cx="184666" cy="346249"/>
          </a:xfrm>
          <a:prstGeom prst="rect">
            <a:avLst/>
          </a:prstGeom>
          <a:noFill/>
        </p:spPr>
        <p:txBody>
          <a:bodyPr wrap="none" rtlCol="0">
            <a:spAutoFit/>
          </a:bodyPr>
          <a:lstStyle/>
          <a:p>
            <a:pPr>
              <a:lnSpc>
                <a:spcPct val="90000"/>
              </a:lnSpc>
            </a:pPr>
            <a:endParaRPr lang="en-US" dirty="0">
              <a:solidFill>
                <a:srgbClr val="696253"/>
              </a:solidFill>
            </a:endParaRPr>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Blank">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7800" y="3505200"/>
            <a:ext cx="6400800" cy="1526551"/>
          </a:xfrm>
          <a:prstGeom prst="rect">
            <a:avLst/>
          </a:prstGeom>
        </p:spPr>
      </p:pic>
      <p:pic>
        <p:nvPicPr>
          <p:cNvPr id="4" name="Picture 3" descr="SM-logo-V-web-12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34293" y="1600200"/>
            <a:ext cx="4827814" cy="1408113"/>
          </a:xfrm>
          <a:prstGeom prst="rect">
            <a:avLst/>
          </a:prstGeom>
        </p:spPr>
      </p:pic>
      <p:cxnSp>
        <p:nvCxnSpPr>
          <p:cNvPr id="6" name="Straight Connector 5"/>
          <p:cNvCxnSpPr/>
          <p:nvPr userDrawn="1"/>
        </p:nvCxnSpPr>
        <p:spPr>
          <a:xfrm flipH="1">
            <a:off x="1447800" y="3429000"/>
            <a:ext cx="6400800" cy="0"/>
          </a:xfrm>
          <a:prstGeom prst="line">
            <a:avLst/>
          </a:prstGeom>
          <a:ln w="190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8123761"/>
      </p:ext>
    </p:extLst>
  </p:cSld>
  <p:clrMapOvr>
    <a:overrideClrMapping bg1="lt1" tx1="dk1" bg2="lt2" tx2="dk2" accent1="accent1" accent2="accent2" accent3="accent3" accent4="accent4" accent5="accent5" accent6="accent6" hlink="hlink" folHlink="folHlink"/>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1"/>
      </p:bgRef>
    </p:bg>
    <p:spTree>
      <p:nvGrpSpPr>
        <p:cNvPr id="1" name=""/>
        <p:cNvGrpSpPr/>
        <p:nvPr/>
      </p:nvGrpSpPr>
      <p:grpSpPr>
        <a:xfrm>
          <a:off x="0" y="0"/>
          <a:ext cx="0" cy="0"/>
          <a:chOff x="0" y="0"/>
          <a:chExt cx="0" cy="0"/>
        </a:xfrm>
      </p:grpSpPr>
      <p:pic>
        <p:nvPicPr>
          <p:cNvPr id="2" name="Picture 1" descr="SM-logo-V-web-120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186" y="2354263"/>
            <a:ext cx="7369628" cy="2149475"/>
          </a:xfrm>
          <a:prstGeom prst="rect">
            <a:avLst/>
          </a:prstGeom>
        </p:spPr>
      </p:pic>
    </p:spTree>
    <p:extLst>
      <p:ext uri="{BB962C8B-B14F-4D97-AF65-F5344CB8AC3E}">
        <p14:creationId xmlns:p14="http://schemas.microsoft.com/office/powerpoint/2010/main" val="929341939"/>
      </p:ext>
    </p:extLst>
  </p:cSld>
  <p:clrMapOvr>
    <a:overrideClrMapping bg1="lt1" tx1="dk1" bg2="lt2" tx2="dk2" accent1="accent1" accent2="accent2" accent3="accent3" accent4="accent4" accent5="accent5" accent6="accent6" hlink="hlink" folHlink="folHlink"/>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1155158"/>
            <a:ext cx="7886700" cy="535531"/>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6D8E94-9E44-40AC-BAFC-03FB655C781A}" type="datetimeFigureOut">
              <a:rPr lang="en-US" smtClean="0"/>
              <a:t>2/27/2020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9983E4-EEF1-4633-914F-EFF106D8C2EC}" type="slidenum">
              <a:rPr lang="en-US" smtClean="0"/>
              <a:t>‹#›</a:t>
            </a:fld>
            <a:endParaRPr lang="en-US"/>
          </a:p>
        </p:txBody>
      </p:sp>
    </p:spTree>
    <p:extLst>
      <p:ext uri="{BB962C8B-B14F-4D97-AF65-F5344CB8AC3E}">
        <p14:creationId xmlns:p14="http://schemas.microsoft.com/office/powerpoint/2010/main" val="1479327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2CBD9F-7231-4446-B483-9EB83B588AFE}" type="datetimeFigureOut">
              <a:rPr lang="en-US" smtClean="0"/>
              <a:t>3/17/2020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A4E4F-CD69-46E2-A0A0-B5A2431804C2}" type="slidenum">
              <a:rPr lang="en-US" smtClean="0"/>
              <a:t>‹#›</a:t>
            </a:fld>
            <a:endParaRPr lang="en-US"/>
          </a:p>
        </p:txBody>
      </p:sp>
    </p:spTree>
    <p:extLst>
      <p:ext uri="{BB962C8B-B14F-4D97-AF65-F5344CB8AC3E}">
        <p14:creationId xmlns:p14="http://schemas.microsoft.com/office/powerpoint/2010/main" val="3960176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2CBD9F-7231-4446-B483-9EB83B588AFE}" type="datetimeFigureOut">
              <a:rPr lang="en-US" smtClean="0"/>
              <a:t>3/17/2020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3A4E4F-CD69-46E2-A0A0-B5A2431804C2}" type="slidenum">
              <a:rPr lang="en-US" smtClean="0"/>
              <a:t>‹#›</a:t>
            </a:fld>
            <a:endParaRPr lang="en-US"/>
          </a:p>
        </p:txBody>
      </p:sp>
    </p:spTree>
    <p:extLst>
      <p:ext uri="{BB962C8B-B14F-4D97-AF65-F5344CB8AC3E}">
        <p14:creationId xmlns:p14="http://schemas.microsoft.com/office/powerpoint/2010/main" val="3009190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1" name="Rectangle 2"/>
          <p:cNvSpPr>
            <a:spLocks noGrp="1" noChangeArrowheads="1"/>
          </p:cNvSpPr>
          <p:nvPr>
            <p:ph type="ctrTitle"/>
          </p:nvPr>
        </p:nvSpPr>
        <p:spPr>
          <a:xfrm>
            <a:off x="685800" y="2266950"/>
            <a:ext cx="7772400" cy="641350"/>
          </a:xfrm>
        </p:spPr>
        <p:txBody>
          <a:bodyPr/>
          <a:lstStyle>
            <a:lvl1pPr>
              <a:defRPr/>
            </a:lvl1pPr>
          </a:lstStyle>
          <a:p>
            <a:pPr lvl="0"/>
            <a:r>
              <a:rPr lang="en-US" noProof="0"/>
              <a:t>Click to edit Master title style</a:t>
            </a:r>
          </a:p>
        </p:txBody>
      </p:sp>
      <p:sp>
        <p:nvSpPr>
          <p:cNvPr id="48132" name="Rectangle 3"/>
          <p:cNvSpPr>
            <a:spLocks noGrp="1" noChangeArrowheads="1"/>
          </p:cNvSpPr>
          <p:nvPr>
            <p:ph type="subTitle" idx="1"/>
          </p:nvPr>
        </p:nvSpPr>
        <p:spPr>
          <a:xfrm>
            <a:off x="684213" y="3886200"/>
            <a:ext cx="6400800" cy="1752600"/>
          </a:xfrm>
        </p:spPr>
        <p:txBody>
          <a:bodyPr/>
          <a:lstStyle>
            <a:lvl1pPr marL="0" indent="0">
              <a:buFont typeface="Wingdings" pitchFamily="2" charset="2"/>
              <a:buNone/>
              <a:defRPr/>
            </a:lvl1pPr>
          </a:lstStyle>
          <a:p>
            <a:pPr lvl="0"/>
            <a:r>
              <a:rPr lang="en-US" noProof="0"/>
              <a:t>Click to edit Master subtitle style</a:t>
            </a:r>
          </a:p>
        </p:txBody>
      </p:sp>
    </p:spTree>
    <p:extLst>
      <p:ext uri="{BB962C8B-B14F-4D97-AF65-F5344CB8AC3E}">
        <p14:creationId xmlns:p14="http://schemas.microsoft.com/office/powerpoint/2010/main" val="321925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theme" Target="../theme/theme2.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6553200"/>
            <a:ext cx="9144000" cy="3048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04800" y="675461"/>
            <a:ext cx="6400800" cy="543739"/>
          </a:xfrm>
          <a:prstGeom prst="rect">
            <a:avLst/>
          </a:prstGeom>
        </p:spPr>
        <p:txBody>
          <a:bodyPr vert="horz" wrap="square" lIns="91440" tIns="45720" rIns="91440" bIns="45720" rtlCol="0" anchor="b" anchorCtr="0">
            <a:spAutoFit/>
          </a:bodyPr>
          <a:lstStyle/>
          <a:p>
            <a:r>
              <a:rPr lang="en-US" dirty="0"/>
              <a:t>Click to edit Master title style</a:t>
            </a:r>
          </a:p>
        </p:txBody>
      </p:sp>
      <p:sp>
        <p:nvSpPr>
          <p:cNvPr id="3" name="Text Placeholder 2"/>
          <p:cNvSpPr>
            <a:spLocks noGrp="1"/>
          </p:cNvSpPr>
          <p:nvPr>
            <p:ph type="body" idx="1"/>
          </p:nvPr>
        </p:nvSpPr>
        <p:spPr>
          <a:xfrm>
            <a:off x="304800" y="1752600"/>
            <a:ext cx="8534400" cy="381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TextBox 4"/>
          <p:cNvSpPr txBox="1"/>
          <p:nvPr userDrawn="1"/>
        </p:nvSpPr>
        <p:spPr>
          <a:xfrm>
            <a:off x="8732452" y="6559407"/>
            <a:ext cx="335348" cy="246221"/>
          </a:xfrm>
          <a:prstGeom prst="rect">
            <a:avLst/>
          </a:prstGeom>
          <a:noFill/>
        </p:spPr>
        <p:txBody>
          <a:bodyPr wrap="none" rtlCol="0" anchor="b" anchorCtr="0">
            <a:spAutoFit/>
          </a:bodyPr>
          <a:lstStyle/>
          <a:p>
            <a:pPr algn="r"/>
            <a:fld id="{6CB3F26A-4231-FB4A-890E-E4C58F775760}" type="slidenum">
              <a:rPr lang="en-US" sz="1000" smtClean="0"/>
              <a:pPr algn="r"/>
              <a:t>‹#›</a:t>
            </a:fld>
            <a:endParaRPr lang="en-US" sz="1000" dirty="0"/>
          </a:p>
        </p:txBody>
      </p:sp>
      <p:grpSp>
        <p:nvGrpSpPr>
          <p:cNvPr id="14" name="Group 13"/>
          <p:cNvGrpSpPr/>
          <p:nvPr userDrawn="1"/>
        </p:nvGrpSpPr>
        <p:grpSpPr>
          <a:xfrm>
            <a:off x="0" y="0"/>
            <a:ext cx="9144001" cy="1240563"/>
            <a:chOff x="0" y="0"/>
            <a:chExt cx="9144001" cy="1240563"/>
          </a:xfrm>
        </p:grpSpPr>
        <p:sp>
          <p:nvSpPr>
            <p:cNvPr id="6" name="Rectangle 5"/>
            <p:cNvSpPr/>
            <p:nvPr userDrawn="1"/>
          </p:nvSpPr>
          <p:spPr>
            <a:xfrm>
              <a:off x="1" y="0"/>
              <a:ext cx="9144000" cy="152400"/>
            </a:xfrm>
            <a:prstGeom prst="rect">
              <a:avLst/>
            </a:prstGeom>
            <a:solidFill>
              <a:srgbClr val="8C15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userDrawn="1"/>
          </p:nvCxnSpPr>
          <p:spPr>
            <a:xfrm>
              <a:off x="0" y="1238975"/>
              <a:ext cx="9144000" cy="1588"/>
            </a:xfrm>
            <a:prstGeom prst="line">
              <a:avLst/>
            </a:prstGeom>
            <a:ln w="1905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12" name="Straight Connector 11"/>
          <p:cNvCxnSpPr/>
          <p:nvPr userDrawn="1"/>
        </p:nvCxnSpPr>
        <p:spPr>
          <a:xfrm rot="5400000">
            <a:off x="6459849" y="686197"/>
            <a:ext cx="761206" cy="1588"/>
          </a:xfrm>
          <a:prstGeom prst="line">
            <a:avLst/>
          </a:prstGeom>
          <a:ln w="190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8" name="Picture 7" descr="SM-logo-V-web-1200.p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086600" y="451867"/>
            <a:ext cx="1846806" cy="538733"/>
          </a:xfrm>
          <a:prstGeom prst="rect">
            <a:avLst/>
          </a:prstGeom>
        </p:spPr>
      </p:pic>
      <p:pic>
        <p:nvPicPr>
          <p:cNvPr id="4" name="Picture 3"/>
          <p:cNvPicPr>
            <a:picLocks noChangeAspect="1"/>
          </p:cNvPicPr>
          <p:nvPr userDrawn="1"/>
        </p:nvPicPr>
        <p:blipFill rotWithShape="1">
          <a:blip r:embed="rId11">
            <a:extLst>
              <a:ext uri="{28A0092B-C50C-407E-A947-70E740481C1C}">
                <a14:useLocalDpi xmlns:a14="http://schemas.microsoft.com/office/drawing/2010/main" val="0"/>
              </a:ext>
            </a:extLst>
          </a:blip>
          <a:srcRect l="4640" t="11368" r="2741" b="8751"/>
          <a:stretch/>
        </p:blipFill>
        <p:spPr>
          <a:xfrm>
            <a:off x="76200" y="5791201"/>
            <a:ext cx="3704491" cy="762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6" r:id="rId2"/>
    <p:sldLayoutId id="2147483654" r:id="rId3"/>
    <p:sldLayoutId id="2147483660" r:id="rId4"/>
    <p:sldLayoutId id="2147483658" r:id="rId5"/>
    <p:sldLayoutId id="2147483687" r:id="rId6"/>
    <p:sldLayoutId id="2147483690" r:id="rId7"/>
    <p:sldLayoutId id="2147483691" r:id="rId8"/>
  </p:sldLayoutIdLst>
  <p:transition>
    <p:wipe dir="r"/>
  </p:transition>
  <p:txStyles>
    <p:titleStyle>
      <a:lvl1pPr algn="l" defTabSz="457200" rtl="0" eaLnBrk="1" latinLnBrk="0" hangingPunct="1">
        <a:lnSpc>
          <a:spcPct val="90000"/>
        </a:lnSpc>
        <a:spcBef>
          <a:spcPct val="0"/>
        </a:spcBef>
        <a:buNone/>
        <a:defRPr sz="3200" i="0" kern="1200">
          <a:solidFill>
            <a:schemeClr val="accent1"/>
          </a:solidFill>
          <a:latin typeface="Calibri"/>
          <a:ea typeface="+mj-ea"/>
          <a:cs typeface="Calibri"/>
        </a:defRPr>
      </a:lvl1pPr>
    </p:titleStyle>
    <p:bodyStyle>
      <a:lvl1pPr marL="233363" indent="-233363" algn="l" defTabSz="457200" rtl="0" eaLnBrk="1" latinLnBrk="0" hangingPunct="1">
        <a:lnSpc>
          <a:spcPct val="90000"/>
        </a:lnSpc>
        <a:spcBef>
          <a:spcPts val="400"/>
        </a:spcBef>
        <a:spcAft>
          <a:spcPts val="400"/>
        </a:spcAft>
        <a:buSzPct val="110000"/>
        <a:buFont typeface="Arial"/>
        <a:buChar char="•"/>
        <a:defRPr sz="2000" kern="1200">
          <a:solidFill>
            <a:schemeClr val="tx1">
              <a:lumMod val="65000"/>
              <a:lumOff val="35000"/>
            </a:schemeClr>
          </a:solidFill>
          <a:latin typeface="+mn-lt"/>
          <a:ea typeface="+mn-ea"/>
          <a:cs typeface="+mn-cs"/>
        </a:defRPr>
      </a:lvl1pPr>
      <a:lvl2pPr marL="571500" indent="-233363" algn="l" defTabSz="457200" rtl="0" eaLnBrk="1" latinLnBrk="0" hangingPunct="1">
        <a:lnSpc>
          <a:spcPct val="90000"/>
        </a:lnSpc>
        <a:spcBef>
          <a:spcPts val="0"/>
        </a:spcBef>
        <a:spcAft>
          <a:spcPts val="400"/>
        </a:spcAft>
        <a:buFont typeface="Arial"/>
        <a:buChar char="–"/>
        <a:defRPr sz="1800" kern="1200">
          <a:solidFill>
            <a:schemeClr val="tx1">
              <a:lumMod val="65000"/>
              <a:lumOff val="35000"/>
            </a:schemeClr>
          </a:solidFill>
          <a:latin typeface="+mn-lt"/>
          <a:ea typeface="+mn-ea"/>
          <a:cs typeface="+mn-cs"/>
        </a:defRPr>
      </a:lvl2pPr>
      <a:lvl3pPr marL="800100" indent="-228600" algn="l" defTabSz="454025" rtl="0" eaLnBrk="1" latinLnBrk="0" hangingPunct="1">
        <a:lnSpc>
          <a:spcPct val="90000"/>
        </a:lnSpc>
        <a:spcBef>
          <a:spcPts val="0"/>
        </a:spcBef>
        <a:spcAft>
          <a:spcPts val="400"/>
        </a:spcAft>
        <a:buSzPct val="80000"/>
        <a:buFont typeface="Arial"/>
        <a:buChar char="•"/>
        <a:defRPr sz="18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accent2"/>
            </a:gs>
            <a:gs pos="100000">
              <a:srgbClr val="181847"/>
            </a:gs>
          </a:gsLst>
          <a:lin ang="5400000" scaled="1"/>
        </a:gradFill>
        <a:effectLst/>
      </p:bgPr>
    </p:bg>
    <p:spTree>
      <p:nvGrpSpPr>
        <p:cNvPr id="1" name=""/>
        <p:cNvGrpSpPr/>
        <p:nvPr/>
      </p:nvGrpSpPr>
      <p:grpSpPr>
        <a:xfrm>
          <a:off x="0" y="0"/>
          <a:ext cx="0" cy="0"/>
          <a:chOff x="0" y="0"/>
          <a:chExt cx="0" cy="0"/>
        </a:xfrm>
      </p:grpSpPr>
      <p:sp>
        <p:nvSpPr>
          <p:cNvPr id="3074" name="Rectangle 3"/>
          <p:cNvSpPr>
            <a:spLocks noGrp="1" noChangeArrowheads="1"/>
          </p:cNvSpPr>
          <p:nvPr>
            <p:ph type="body" idx="1"/>
          </p:nvPr>
        </p:nvSpPr>
        <p:spPr bwMode="auto">
          <a:xfrm>
            <a:off x="457200" y="1700213"/>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75" name="Rectangle 2"/>
          <p:cNvSpPr>
            <a:spLocks noGrp="1" noChangeArrowheads="1"/>
          </p:cNvSpPr>
          <p:nvPr>
            <p:ph type="title"/>
          </p:nvPr>
        </p:nvSpPr>
        <p:spPr bwMode="auto">
          <a:xfrm>
            <a:off x="457200" y="581025"/>
            <a:ext cx="8229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US" altLang="en-US"/>
              <a:t>Click to edit Master title style</a:t>
            </a:r>
          </a:p>
        </p:txBody>
      </p:sp>
    </p:spTree>
    <p:extLst>
      <p:ext uri="{BB962C8B-B14F-4D97-AF65-F5344CB8AC3E}">
        <p14:creationId xmlns:p14="http://schemas.microsoft.com/office/powerpoint/2010/main" val="269879394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88" r:id="rId12"/>
    <p:sldLayoutId id="2147483680" r:id="rId13"/>
    <p:sldLayoutId id="2147483689" r:id="rId14"/>
    <p:sldLayoutId id="2147483682" r:id="rId15"/>
    <p:sldLayoutId id="2147483684" r:id="rId16"/>
  </p:sldLayoutIdLst>
  <p:txStyles>
    <p:titleStyle>
      <a:lvl1pPr algn="l" rtl="0" eaLnBrk="0" fontAlgn="base" hangingPunct="0">
        <a:spcBef>
          <a:spcPct val="0"/>
        </a:spcBef>
        <a:spcAft>
          <a:spcPct val="0"/>
        </a:spcAft>
        <a:defRPr sz="3600" b="1">
          <a:solidFill>
            <a:srgbClr val="FFFF00"/>
          </a:solidFill>
          <a:latin typeface="+mj-lt"/>
          <a:ea typeface="+mj-ea"/>
          <a:cs typeface="+mj-cs"/>
        </a:defRPr>
      </a:lvl1pPr>
      <a:lvl2pPr algn="l" rtl="0" eaLnBrk="0" fontAlgn="base" hangingPunct="0">
        <a:spcBef>
          <a:spcPct val="0"/>
        </a:spcBef>
        <a:spcAft>
          <a:spcPct val="0"/>
        </a:spcAft>
        <a:defRPr sz="3600" b="1">
          <a:solidFill>
            <a:srgbClr val="FFFF00"/>
          </a:solidFill>
          <a:latin typeface="Arial Narrow" pitchFamily="34" charset="0"/>
        </a:defRPr>
      </a:lvl2pPr>
      <a:lvl3pPr algn="l" rtl="0" eaLnBrk="0" fontAlgn="base" hangingPunct="0">
        <a:spcBef>
          <a:spcPct val="0"/>
        </a:spcBef>
        <a:spcAft>
          <a:spcPct val="0"/>
        </a:spcAft>
        <a:defRPr sz="3600" b="1">
          <a:solidFill>
            <a:srgbClr val="FFFF00"/>
          </a:solidFill>
          <a:latin typeface="Arial Narrow" pitchFamily="34" charset="0"/>
        </a:defRPr>
      </a:lvl3pPr>
      <a:lvl4pPr algn="l" rtl="0" eaLnBrk="0" fontAlgn="base" hangingPunct="0">
        <a:spcBef>
          <a:spcPct val="0"/>
        </a:spcBef>
        <a:spcAft>
          <a:spcPct val="0"/>
        </a:spcAft>
        <a:defRPr sz="3600" b="1">
          <a:solidFill>
            <a:srgbClr val="FFFF00"/>
          </a:solidFill>
          <a:latin typeface="Arial Narrow" pitchFamily="34" charset="0"/>
        </a:defRPr>
      </a:lvl4pPr>
      <a:lvl5pPr algn="l" rtl="0" eaLnBrk="0" fontAlgn="base" hangingPunct="0">
        <a:spcBef>
          <a:spcPct val="0"/>
        </a:spcBef>
        <a:spcAft>
          <a:spcPct val="0"/>
        </a:spcAft>
        <a:defRPr sz="3600" b="1">
          <a:solidFill>
            <a:srgbClr val="FFFF00"/>
          </a:solidFill>
          <a:latin typeface="Arial Narrow" pitchFamily="34" charset="0"/>
        </a:defRPr>
      </a:lvl5pPr>
      <a:lvl6pPr marL="457200" algn="l" rtl="0" eaLnBrk="0" fontAlgn="base" hangingPunct="0">
        <a:spcBef>
          <a:spcPct val="0"/>
        </a:spcBef>
        <a:spcAft>
          <a:spcPct val="0"/>
        </a:spcAft>
        <a:defRPr sz="3600" b="1">
          <a:solidFill>
            <a:srgbClr val="FFFF00"/>
          </a:solidFill>
          <a:latin typeface="Arial Narrow" pitchFamily="34" charset="0"/>
        </a:defRPr>
      </a:lvl6pPr>
      <a:lvl7pPr marL="914400" algn="l" rtl="0" eaLnBrk="0" fontAlgn="base" hangingPunct="0">
        <a:spcBef>
          <a:spcPct val="0"/>
        </a:spcBef>
        <a:spcAft>
          <a:spcPct val="0"/>
        </a:spcAft>
        <a:defRPr sz="3600" b="1">
          <a:solidFill>
            <a:srgbClr val="FFFF00"/>
          </a:solidFill>
          <a:latin typeface="Arial Narrow" pitchFamily="34" charset="0"/>
        </a:defRPr>
      </a:lvl7pPr>
      <a:lvl8pPr marL="1371600" algn="l" rtl="0" eaLnBrk="0" fontAlgn="base" hangingPunct="0">
        <a:spcBef>
          <a:spcPct val="0"/>
        </a:spcBef>
        <a:spcAft>
          <a:spcPct val="0"/>
        </a:spcAft>
        <a:defRPr sz="3600" b="1">
          <a:solidFill>
            <a:srgbClr val="FFFF00"/>
          </a:solidFill>
          <a:latin typeface="Arial Narrow" pitchFamily="34" charset="0"/>
        </a:defRPr>
      </a:lvl8pPr>
      <a:lvl9pPr marL="1828800" algn="l" rtl="0" eaLnBrk="0" fontAlgn="base" hangingPunct="0">
        <a:spcBef>
          <a:spcPct val="0"/>
        </a:spcBef>
        <a:spcAft>
          <a:spcPct val="0"/>
        </a:spcAft>
        <a:defRPr sz="3600" b="1">
          <a:solidFill>
            <a:srgbClr val="FFFF00"/>
          </a:solidFill>
          <a:latin typeface="Arial Narrow" pitchFamily="34" charset="0"/>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2400">
          <a:solidFill>
            <a:schemeClr val="bg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bg1"/>
          </a:solidFill>
          <a:latin typeface="+mn-lt"/>
        </a:defRPr>
      </a:lvl2pPr>
      <a:lvl3pPr marL="1143000" indent="-228600" algn="l" rtl="0" eaLnBrk="0" fontAlgn="base" hangingPunct="0">
        <a:spcBef>
          <a:spcPct val="20000"/>
        </a:spcBef>
        <a:spcAft>
          <a:spcPct val="0"/>
        </a:spcAft>
        <a:buChar char="•"/>
        <a:defRPr>
          <a:solidFill>
            <a:schemeClr val="bg1"/>
          </a:solidFill>
          <a:latin typeface="+mn-lt"/>
        </a:defRPr>
      </a:lvl3pPr>
      <a:lvl4pPr marL="1600200" indent="-228600" algn="l" rtl="0" eaLnBrk="0" fontAlgn="base" hangingPunct="0">
        <a:spcBef>
          <a:spcPct val="20000"/>
        </a:spcBef>
        <a:spcAft>
          <a:spcPct val="0"/>
        </a:spcAft>
        <a:buChar char="–"/>
        <a:defRPr sz="1600">
          <a:solidFill>
            <a:schemeClr val="bg1"/>
          </a:solidFill>
          <a:latin typeface="+mn-lt"/>
        </a:defRPr>
      </a:lvl4pPr>
      <a:lvl5pPr marL="2057400" indent="-228600" algn="l" rtl="0" eaLnBrk="0" fontAlgn="base" hangingPunct="0">
        <a:spcBef>
          <a:spcPct val="20000"/>
        </a:spcBef>
        <a:spcAft>
          <a:spcPct val="0"/>
        </a:spcAft>
        <a:buChar char="»"/>
        <a:defRPr sz="1600">
          <a:solidFill>
            <a:schemeClr val="bg1"/>
          </a:solidFill>
          <a:latin typeface="+mn-lt"/>
        </a:defRPr>
      </a:lvl5pPr>
      <a:lvl6pPr marL="2514600" indent="-228600" algn="l" rtl="0" eaLnBrk="0" fontAlgn="base" hangingPunct="0">
        <a:spcBef>
          <a:spcPct val="20000"/>
        </a:spcBef>
        <a:spcAft>
          <a:spcPct val="0"/>
        </a:spcAft>
        <a:buChar char="»"/>
        <a:defRPr sz="1600">
          <a:solidFill>
            <a:schemeClr val="bg1"/>
          </a:solidFill>
          <a:latin typeface="+mn-lt"/>
        </a:defRPr>
      </a:lvl6pPr>
      <a:lvl7pPr marL="2971800" indent="-228600" algn="l" rtl="0" eaLnBrk="0" fontAlgn="base" hangingPunct="0">
        <a:spcBef>
          <a:spcPct val="20000"/>
        </a:spcBef>
        <a:spcAft>
          <a:spcPct val="0"/>
        </a:spcAft>
        <a:buChar char="»"/>
        <a:defRPr sz="1600">
          <a:solidFill>
            <a:schemeClr val="bg1"/>
          </a:solidFill>
          <a:latin typeface="+mn-lt"/>
        </a:defRPr>
      </a:lvl7pPr>
      <a:lvl8pPr marL="3429000" indent="-228600" algn="l" rtl="0" eaLnBrk="0" fontAlgn="base" hangingPunct="0">
        <a:spcBef>
          <a:spcPct val="20000"/>
        </a:spcBef>
        <a:spcAft>
          <a:spcPct val="0"/>
        </a:spcAft>
        <a:buChar char="»"/>
        <a:defRPr sz="1600">
          <a:solidFill>
            <a:schemeClr val="bg1"/>
          </a:solidFill>
          <a:latin typeface="+mn-lt"/>
        </a:defRPr>
      </a:lvl8pPr>
      <a:lvl9pPr marL="3886200" indent="-228600" algn="l" rtl="0" eaLnBrk="0" fontAlgn="base" hangingPunct="0">
        <a:spcBef>
          <a:spcPct val="20000"/>
        </a:spcBef>
        <a:spcAft>
          <a:spcPct val="0"/>
        </a:spcAft>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hyperlink" Target="https://www.cdc.gov/coronavirus/2019-ncov/hcp/faq.html"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rcgis.com/apps/opsdashboard/index.html#/bda7594740fd40299423467b48e9ecf6"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www.medrxiv.org/content/10.1101/2020.03.09.20033217v2.full.pdf" TargetMode="External"/><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hyperlink" Target="https://www.medrxiv.org/content/10.1101/2020.03.09.20033217v2.full.pdf"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hyperlink" Target="https://www.washingtonpost.com/graphics/2020/world/corona-simulator/" TargetMode="External"/><Relationship Id="rId4" Type="http://schemas.openxmlformats.org/officeDocument/2006/relationships/hyperlink" Target="https://www.vox.com/future-perfect/2020/3/12/21172040/coronavirus-covid-19-virus-charts"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cdc.gov/coronavirus/index.html" TargetMode="External"/><Relationship Id="rId2" Type="http://schemas.openxmlformats.org/officeDocument/2006/relationships/hyperlink" Target="https://www.cdc.gov/coronavirus/2019-ncov/index.html" TargetMode="External"/><Relationship Id="rId1" Type="http://schemas.openxmlformats.org/officeDocument/2006/relationships/slideLayout" Target="../slideLayouts/slideLayout6.xml"/><Relationship Id="rId5" Type="http://schemas.openxmlformats.org/officeDocument/2006/relationships/hyperlink" Target="http://www.sccgov.org/sites/phd-p/Diseases/novel-coronavirus" TargetMode="External"/><Relationship Id="rId4" Type="http://schemas.openxmlformats.org/officeDocument/2006/relationships/hyperlink" Target="https://www.who.int/health-topics/coronaviru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file:///C:\Users\bonniem\Downloads\jama_wu_2020_vp_200028.pdf" TargetMode="Externa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7527B4-8AAE-420C-AC4F-8F27E548698A}"/>
              </a:ext>
            </a:extLst>
          </p:cNvPr>
          <p:cNvSpPr>
            <a:spLocks noGrp="1"/>
          </p:cNvSpPr>
          <p:nvPr>
            <p:ph type="ctrTitle"/>
          </p:nvPr>
        </p:nvSpPr>
        <p:spPr/>
        <p:txBody>
          <a:bodyPr/>
          <a:lstStyle/>
          <a:p>
            <a:r>
              <a:rPr lang="en-US" dirty="0"/>
              <a:t>COVID-19 Update</a:t>
            </a:r>
          </a:p>
        </p:txBody>
      </p:sp>
      <p:sp>
        <p:nvSpPr>
          <p:cNvPr id="6" name="Subtitle 5">
            <a:extLst>
              <a:ext uri="{FF2B5EF4-FFF2-40B4-BE49-F238E27FC236}">
                <a16:creationId xmlns:a16="http://schemas.microsoft.com/office/drawing/2014/main" id="{6B83C844-4256-4B37-BE3C-1D21217FF07E}"/>
              </a:ext>
            </a:extLst>
          </p:cNvPr>
          <p:cNvSpPr>
            <a:spLocks noGrp="1"/>
          </p:cNvSpPr>
          <p:nvPr>
            <p:ph type="subTitle" idx="1"/>
          </p:nvPr>
        </p:nvSpPr>
        <p:spPr>
          <a:xfrm>
            <a:off x="533400" y="4369713"/>
            <a:ext cx="8001000" cy="808426"/>
          </a:xfrm>
        </p:spPr>
        <p:txBody>
          <a:bodyPr/>
          <a:lstStyle/>
          <a:p>
            <a:r>
              <a:rPr lang="en-US" dirty="0"/>
              <a:t>Bonnie Maldonado, MD</a:t>
            </a:r>
          </a:p>
          <a:p>
            <a:r>
              <a:rPr lang="en-US" dirty="0"/>
              <a:t>March 17, 2020</a:t>
            </a:r>
          </a:p>
        </p:txBody>
      </p:sp>
      <p:pic>
        <p:nvPicPr>
          <p:cNvPr id="1028" name="Picture 4" descr="Image result for coronavirus image">
            <a:extLst>
              <a:ext uri="{FF2B5EF4-FFF2-40B4-BE49-F238E27FC236}">
                <a16:creationId xmlns:a16="http://schemas.microsoft.com/office/drawing/2014/main" id="{179CE266-021D-4226-A471-81B789AC2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558119"/>
            <a:ext cx="32004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063272"/>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 of Confirmed Cases in China, 02/11/20</a:t>
            </a:r>
          </a:p>
        </p:txBody>
      </p:sp>
      <p:graphicFrame>
        <p:nvGraphicFramePr>
          <p:cNvPr id="5" name="Content Placeholder 4"/>
          <p:cNvGraphicFramePr>
            <a:graphicFrameLocks noGrp="1"/>
          </p:cNvGraphicFramePr>
          <p:nvPr>
            <p:ph idx="1"/>
          </p:nvPr>
        </p:nvGraphicFramePr>
        <p:xfrm>
          <a:off x="628650" y="2226469"/>
          <a:ext cx="7886700" cy="2819400"/>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20000"/>
                    </a:ext>
                  </a:extLst>
                </a:gridCol>
                <a:gridCol w="3943350">
                  <a:extLst>
                    <a:ext uri="{9D8B030D-6E8A-4147-A177-3AD203B41FA5}">
                      <a16:colId xmlns:a16="http://schemas.microsoft.com/office/drawing/2014/main" val="20001"/>
                    </a:ext>
                  </a:extLst>
                </a:gridCol>
              </a:tblGrid>
              <a:tr h="278130">
                <a:tc>
                  <a:txBody>
                    <a:bodyPr/>
                    <a:lstStyle/>
                    <a:p>
                      <a:endParaRPr lang="en-US" sz="1400" b="0" baseline="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Cases N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78130">
                <a:tc>
                  <a:txBody>
                    <a:bodyPr/>
                    <a:lstStyle/>
                    <a:p>
                      <a:r>
                        <a:rPr lang="en-US" sz="1400" b="0" baseline="0" dirty="0">
                          <a:solidFill>
                            <a:schemeClr val="tx1"/>
                          </a:solidFill>
                        </a:rPr>
                        <a:t>0-9 years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416 (0.9)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78130">
                <a:tc>
                  <a:txBody>
                    <a:bodyPr/>
                    <a:lstStyle/>
                    <a:p>
                      <a:r>
                        <a:rPr lang="en-US" sz="1400" b="0" baseline="0" dirty="0">
                          <a:solidFill>
                            <a:schemeClr val="tx1"/>
                          </a:solidFill>
                        </a:rPr>
                        <a:t>10-19 years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549 (1.2)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78130">
                <a:tc>
                  <a:txBody>
                    <a:bodyPr/>
                    <a:lstStyle/>
                    <a:p>
                      <a:r>
                        <a:rPr lang="en-US" sz="1400" b="0" baseline="0" dirty="0">
                          <a:solidFill>
                            <a:schemeClr val="tx1"/>
                          </a:solidFill>
                        </a:rPr>
                        <a:t>20-29 years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3,619 (8.1)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78130">
                <a:tc>
                  <a:txBody>
                    <a:bodyPr/>
                    <a:lstStyle/>
                    <a:p>
                      <a:r>
                        <a:rPr lang="en-US" sz="1400" b="0" baseline="0" dirty="0">
                          <a:solidFill>
                            <a:schemeClr val="tx1"/>
                          </a:solidFill>
                        </a:rPr>
                        <a:t>30-39 years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7,600 (17.0)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78130">
                <a:tc>
                  <a:txBody>
                    <a:bodyPr/>
                    <a:lstStyle/>
                    <a:p>
                      <a:r>
                        <a:rPr lang="en-US" sz="1400" b="0" baseline="0" dirty="0">
                          <a:solidFill>
                            <a:schemeClr val="tx1"/>
                          </a:solidFill>
                        </a:rPr>
                        <a:t>40-49 years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8,571 (19.2)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78130">
                <a:tc>
                  <a:txBody>
                    <a:bodyPr/>
                    <a:lstStyle/>
                    <a:p>
                      <a:r>
                        <a:rPr lang="en-US" sz="1400" b="0" baseline="0" dirty="0">
                          <a:solidFill>
                            <a:schemeClr val="tx1"/>
                          </a:solidFill>
                        </a:rPr>
                        <a:t>50-59 years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10,008 (22.4)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78130">
                <a:tc>
                  <a:txBody>
                    <a:bodyPr/>
                    <a:lstStyle/>
                    <a:p>
                      <a:r>
                        <a:rPr lang="en-US" sz="1400" b="0" baseline="0" dirty="0">
                          <a:solidFill>
                            <a:schemeClr val="tx1"/>
                          </a:solidFill>
                        </a:rPr>
                        <a:t>60-69 years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8,583 (19.2)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78130">
                <a:tc>
                  <a:txBody>
                    <a:bodyPr/>
                    <a:lstStyle/>
                    <a:p>
                      <a:r>
                        <a:rPr lang="en-US" sz="1400" b="0" baseline="0" dirty="0">
                          <a:solidFill>
                            <a:schemeClr val="tx1"/>
                          </a:solidFill>
                        </a:rPr>
                        <a:t>70-79 years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3,918 (8.8)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78130">
                <a:tc>
                  <a:txBody>
                    <a:bodyPr/>
                    <a:lstStyle/>
                    <a:p>
                      <a:r>
                        <a:rPr lang="en-US" sz="1400" b="0" baseline="0" dirty="0">
                          <a:solidFill>
                            <a:schemeClr val="tx1"/>
                          </a:solidFill>
                        </a:rPr>
                        <a:t>≥ 80 years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1,408 (3.2)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sp>
        <p:nvSpPr>
          <p:cNvPr id="6" name="TextBox 5"/>
          <p:cNvSpPr txBox="1"/>
          <p:nvPr/>
        </p:nvSpPr>
        <p:spPr>
          <a:xfrm>
            <a:off x="5609195" y="5535634"/>
            <a:ext cx="3270486" cy="507831"/>
          </a:xfrm>
          <a:prstGeom prst="rect">
            <a:avLst/>
          </a:prstGeom>
          <a:noFill/>
        </p:spPr>
        <p:txBody>
          <a:bodyPr wrap="square" rtlCol="0">
            <a:spAutoFit/>
          </a:bodyPr>
          <a:lstStyle/>
          <a:p>
            <a:r>
              <a:rPr lang="en-US" sz="1350" dirty="0"/>
              <a:t>China CDC Weekly Report February 17, 2020</a:t>
            </a:r>
          </a:p>
        </p:txBody>
      </p:sp>
    </p:spTree>
    <p:extLst>
      <p:ext uri="{BB962C8B-B14F-4D97-AF65-F5344CB8AC3E}">
        <p14:creationId xmlns:p14="http://schemas.microsoft.com/office/powerpoint/2010/main" val="2520236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8251031" cy="994172"/>
          </a:xfrm>
        </p:spPr>
        <p:txBody>
          <a:bodyPr>
            <a:normAutofit/>
          </a:bodyPr>
          <a:lstStyle/>
          <a:p>
            <a:r>
              <a:rPr lang="en-US" dirty="0"/>
              <a:t>Mortality of Confirmed Cases in China 02/11/20</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13215943"/>
              </p:ext>
            </p:extLst>
          </p:nvPr>
        </p:nvGraphicFramePr>
        <p:xfrm>
          <a:off x="628650" y="2226469"/>
          <a:ext cx="7886700" cy="3101340"/>
        </p:xfrm>
        <a:graphic>
          <a:graphicData uri="http://schemas.openxmlformats.org/drawingml/2006/table">
            <a:tbl>
              <a:tblPr firstRow="1" bandRow="1">
                <a:tableStyleId>{5C22544A-7EE6-4342-B048-85BDC9FD1C3A}</a:tableStyleId>
              </a:tblPr>
              <a:tblGrid>
                <a:gridCol w="1971675">
                  <a:extLst>
                    <a:ext uri="{9D8B030D-6E8A-4147-A177-3AD203B41FA5}">
                      <a16:colId xmlns:a16="http://schemas.microsoft.com/office/drawing/2014/main" val="20000"/>
                    </a:ext>
                  </a:extLst>
                </a:gridCol>
                <a:gridCol w="1971675">
                  <a:extLst>
                    <a:ext uri="{9D8B030D-6E8A-4147-A177-3AD203B41FA5}">
                      <a16:colId xmlns:a16="http://schemas.microsoft.com/office/drawing/2014/main" val="20001"/>
                    </a:ext>
                  </a:extLst>
                </a:gridCol>
                <a:gridCol w="1971675">
                  <a:extLst>
                    <a:ext uri="{9D8B030D-6E8A-4147-A177-3AD203B41FA5}">
                      <a16:colId xmlns:a16="http://schemas.microsoft.com/office/drawing/2014/main" val="20002"/>
                    </a:ext>
                  </a:extLst>
                </a:gridCol>
                <a:gridCol w="1971675">
                  <a:extLst>
                    <a:ext uri="{9D8B030D-6E8A-4147-A177-3AD203B41FA5}">
                      <a16:colId xmlns:a16="http://schemas.microsoft.com/office/drawing/2014/main" val="20003"/>
                    </a:ext>
                  </a:extLst>
                </a:gridCol>
              </a:tblGrid>
              <a:tr h="278130">
                <a:tc>
                  <a:txBody>
                    <a:bodyPr/>
                    <a:lstStyle/>
                    <a:p>
                      <a:endParaRPr lang="en-US" sz="1400" b="0" baseline="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Cases N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Deaths N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Case Fatality Rate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78130">
                <a:tc>
                  <a:txBody>
                    <a:bodyPr/>
                    <a:lstStyle/>
                    <a:p>
                      <a:r>
                        <a:rPr lang="en-US" sz="1400" b="0" baseline="0" dirty="0">
                          <a:solidFill>
                            <a:schemeClr val="tx1"/>
                          </a:solidFill>
                        </a:rPr>
                        <a:t>Overall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44,672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1,023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2.3%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78130">
                <a:tc>
                  <a:txBody>
                    <a:bodyPr/>
                    <a:lstStyle/>
                    <a:p>
                      <a:r>
                        <a:rPr lang="en-US" sz="1400" b="0" baseline="0" dirty="0">
                          <a:solidFill>
                            <a:schemeClr val="tx1"/>
                          </a:solidFill>
                        </a:rPr>
                        <a:t>0-9 years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416 (0.9)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baseline="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baseline="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78130">
                <a:tc>
                  <a:txBody>
                    <a:bodyPr/>
                    <a:lstStyle/>
                    <a:p>
                      <a:r>
                        <a:rPr lang="en-US" sz="1400" b="0" baseline="0" dirty="0">
                          <a:solidFill>
                            <a:schemeClr val="tx1"/>
                          </a:solidFill>
                        </a:rPr>
                        <a:t>10-19 years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549 (1.2)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1 (0.1)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0.2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78130">
                <a:tc>
                  <a:txBody>
                    <a:bodyPr/>
                    <a:lstStyle/>
                    <a:p>
                      <a:r>
                        <a:rPr lang="en-US" sz="1400" b="0" baseline="0" dirty="0">
                          <a:solidFill>
                            <a:schemeClr val="tx1"/>
                          </a:solidFill>
                        </a:rPr>
                        <a:t>20-29 years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3,619 (8.1)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7 (0.7)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0.2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78130">
                <a:tc>
                  <a:txBody>
                    <a:bodyPr/>
                    <a:lstStyle/>
                    <a:p>
                      <a:r>
                        <a:rPr lang="en-US" sz="1400" b="0" baseline="0" dirty="0">
                          <a:solidFill>
                            <a:schemeClr val="tx1"/>
                          </a:solidFill>
                        </a:rPr>
                        <a:t>30-39 years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7,600 (17.0)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18 (1.8)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0.2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78130">
                <a:tc>
                  <a:txBody>
                    <a:bodyPr/>
                    <a:lstStyle/>
                    <a:p>
                      <a:r>
                        <a:rPr lang="en-US" sz="1400" b="0" baseline="0" dirty="0">
                          <a:solidFill>
                            <a:schemeClr val="tx1"/>
                          </a:solidFill>
                        </a:rPr>
                        <a:t>40-49 years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8,571 (19.2)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38 (3.7)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0.4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78130">
                <a:tc>
                  <a:txBody>
                    <a:bodyPr/>
                    <a:lstStyle/>
                    <a:p>
                      <a:r>
                        <a:rPr lang="en-US" sz="1400" b="0" baseline="0" dirty="0">
                          <a:solidFill>
                            <a:schemeClr val="tx1"/>
                          </a:solidFill>
                        </a:rPr>
                        <a:t>50-59 years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10,008 (22.4)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130 (12.7)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chemeClr val="tx1"/>
                          </a:solidFill>
                        </a:rPr>
                        <a:t>1.3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78130">
                <a:tc>
                  <a:txBody>
                    <a:bodyPr/>
                    <a:lstStyle/>
                    <a:p>
                      <a:r>
                        <a:rPr lang="en-US" sz="1400" b="0" baseline="0" dirty="0">
                          <a:solidFill>
                            <a:srgbClr val="C00000"/>
                          </a:solidFill>
                        </a:rPr>
                        <a:t>60-69 years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rgbClr val="C00000"/>
                          </a:solidFill>
                        </a:rPr>
                        <a:t>8,583 (19.2)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rgbClr val="C00000"/>
                          </a:solidFill>
                        </a:rPr>
                        <a:t>309 (30.2)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rgbClr val="C00000"/>
                          </a:solidFill>
                        </a:rPr>
                        <a:t>3.6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78130">
                <a:tc>
                  <a:txBody>
                    <a:bodyPr/>
                    <a:lstStyle/>
                    <a:p>
                      <a:r>
                        <a:rPr lang="en-US" sz="1400" b="0" baseline="0" dirty="0">
                          <a:solidFill>
                            <a:srgbClr val="C00000"/>
                          </a:solidFill>
                        </a:rPr>
                        <a:t>70-79 years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rgbClr val="C00000"/>
                          </a:solidFill>
                        </a:rPr>
                        <a:t>3,918 (8.8)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rgbClr val="C00000"/>
                          </a:solidFill>
                        </a:rPr>
                        <a:t>312 (30.5)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rgbClr val="C00000"/>
                          </a:solidFill>
                        </a:rPr>
                        <a:t>8.0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278130">
                <a:tc>
                  <a:txBody>
                    <a:bodyPr/>
                    <a:lstStyle/>
                    <a:p>
                      <a:r>
                        <a:rPr lang="en-US" sz="1400" b="0" baseline="0" dirty="0">
                          <a:solidFill>
                            <a:srgbClr val="C00000"/>
                          </a:solidFill>
                        </a:rPr>
                        <a:t>≥ 80 years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rgbClr val="C00000"/>
                          </a:solidFill>
                        </a:rPr>
                        <a:t>1,408 (3.2)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rgbClr val="C00000"/>
                          </a:solidFill>
                        </a:rPr>
                        <a:t>208 (20.3)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baseline="0" dirty="0">
                          <a:solidFill>
                            <a:srgbClr val="C00000"/>
                          </a:solidFill>
                        </a:rPr>
                        <a:t>14.8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sp>
        <p:nvSpPr>
          <p:cNvPr id="6" name="TextBox 5"/>
          <p:cNvSpPr txBox="1"/>
          <p:nvPr/>
        </p:nvSpPr>
        <p:spPr>
          <a:xfrm>
            <a:off x="5609195" y="5535634"/>
            <a:ext cx="3270486" cy="507831"/>
          </a:xfrm>
          <a:prstGeom prst="rect">
            <a:avLst/>
          </a:prstGeom>
          <a:noFill/>
        </p:spPr>
        <p:txBody>
          <a:bodyPr wrap="square" rtlCol="0">
            <a:spAutoFit/>
          </a:bodyPr>
          <a:lstStyle/>
          <a:p>
            <a:r>
              <a:rPr lang="en-US" sz="1350" dirty="0"/>
              <a:t>China CDC Weekly Report February 17, 2020</a:t>
            </a:r>
          </a:p>
        </p:txBody>
      </p:sp>
    </p:spTree>
    <p:extLst>
      <p:ext uri="{BB962C8B-B14F-4D97-AF65-F5344CB8AC3E}">
        <p14:creationId xmlns:p14="http://schemas.microsoft.com/office/powerpoint/2010/main" val="2680064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Incubation Time</a:t>
            </a:r>
          </a:p>
        </p:txBody>
      </p:sp>
      <p:pic>
        <p:nvPicPr>
          <p:cNvPr id="4" name="Picture 3"/>
          <p:cNvPicPr>
            <a:picLocks noChangeAspect="1"/>
          </p:cNvPicPr>
          <p:nvPr/>
        </p:nvPicPr>
        <p:blipFill>
          <a:blip r:embed="rId2"/>
          <a:stretch>
            <a:fillRect/>
          </a:stretch>
        </p:blipFill>
        <p:spPr>
          <a:xfrm>
            <a:off x="1807368" y="1754031"/>
            <a:ext cx="4950619" cy="3882388"/>
          </a:xfrm>
          <a:prstGeom prst="rect">
            <a:avLst/>
          </a:prstGeom>
        </p:spPr>
      </p:pic>
      <p:sp>
        <p:nvSpPr>
          <p:cNvPr id="5" name="TextBox 4">
            <a:extLst>
              <a:ext uri="{FF2B5EF4-FFF2-40B4-BE49-F238E27FC236}">
                <a16:creationId xmlns:a16="http://schemas.microsoft.com/office/drawing/2014/main" id="{B46B0CE5-C651-A048-9C08-E7FB29FDDC1B}"/>
              </a:ext>
            </a:extLst>
          </p:cNvPr>
          <p:cNvSpPr txBox="1"/>
          <p:nvPr/>
        </p:nvSpPr>
        <p:spPr>
          <a:xfrm>
            <a:off x="5736432" y="5563712"/>
            <a:ext cx="3354030" cy="461665"/>
          </a:xfrm>
          <a:prstGeom prst="rect">
            <a:avLst/>
          </a:prstGeom>
          <a:noFill/>
        </p:spPr>
        <p:txBody>
          <a:bodyPr wrap="square" rtlCol="0">
            <a:spAutoFit/>
          </a:bodyPr>
          <a:lstStyle/>
          <a:p>
            <a:r>
              <a:rPr lang="en-US" sz="1200" dirty="0"/>
              <a:t>Li et al, NEJM 2020, DOI: 10.1056/NEJMoa2001316</a:t>
            </a:r>
          </a:p>
        </p:txBody>
      </p:sp>
      <p:sp>
        <p:nvSpPr>
          <p:cNvPr id="6" name="Down Arrow 5">
            <a:extLst>
              <a:ext uri="{FF2B5EF4-FFF2-40B4-BE49-F238E27FC236}">
                <a16:creationId xmlns:a16="http://schemas.microsoft.com/office/drawing/2014/main" id="{BFDDE183-85EF-B84F-A28E-D5B0547FCDE6}"/>
              </a:ext>
            </a:extLst>
          </p:cNvPr>
          <p:cNvSpPr/>
          <p:nvPr/>
        </p:nvSpPr>
        <p:spPr>
          <a:xfrm>
            <a:off x="5081129" y="4001460"/>
            <a:ext cx="427290" cy="760576"/>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850124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Reproductive Number</a:t>
            </a:r>
          </a:p>
        </p:txBody>
      </p:sp>
      <p:sp>
        <p:nvSpPr>
          <p:cNvPr id="3" name="Content Placeholder 2"/>
          <p:cNvSpPr>
            <a:spLocks noGrp="1"/>
          </p:cNvSpPr>
          <p:nvPr>
            <p:ph idx="1"/>
          </p:nvPr>
        </p:nvSpPr>
        <p:spPr/>
        <p:txBody>
          <a:bodyPr>
            <a:normAutofit/>
          </a:bodyPr>
          <a:lstStyle/>
          <a:p>
            <a:r>
              <a:rPr lang="en-US" dirty="0"/>
              <a:t>(</a:t>
            </a:r>
            <a:r>
              <a:rPr lang="en-US" i="1" dirty="0"/>
              <a:t>R</a:t>
            </a:r>
            <a:r>
              <a:rPr lang="en-US" i="1" baseline="-25000" dirty="0"/>
              <a:t>o</a:t>
            </a:r>
            <a:r>
              <a:rPr lang="en-US" i="1" dirty="0"/>
              <a:t>): t</a:t>
            </a:r>
            <a:r>
              <a:rPr lang="en-US" dirty="0"/>
              <a:t>he rate of spread of an epidemic, and whether such spread is self sustaining, depends on the magnitude of the basic reproduction number</a:t>
            </a:r>
            <a:endParaRPr lang="en-US" i="1" dirty="0"/>
          </a:p>
          <a:p>
            <a:pPr lvl="1"/>
            <a:r>
              <a:rPr lang="en-US" dirty="0"/>
              <a:t>The average number of secondary cases generated by one primary case in a susceptible population.</a:t>
            </a:r>
          </a:p>
          <a:p>
            <a:r>
              <a:rPr lang="en-US" dirty="0"/>
              <a:t>The effective reproduction number </a:t>
            </a:r>
            <a:r>
              <a:rPr lang="en-US" i="1" dirty="0"/>
              <a:t>(</a:t>
            </a:r>
            <a:r>
              <a:rPr lang="en-US" i="1" dirty="0" err="1"/>
              <a:t>R</a:t>
            </a:r>
            <a:r>
              <a:rPr lang="en-US" i="1" baseline="-25000" dirty="0" err="1"/>
              <a:t>t</a:t>
            </a:r>
            <a:r>
              <a:rPr lang="en-US" i="1" dirty="0"/>
              <a:t>) </a:t>
            </a:r>
            <a:r>
              <a:rPr lang="en-US" dirty="0"/>
              <a:t>quantifies the number of infections caused by each new case occurring at time t.  This number is lower than </a:t>
            </a:r>
            <a:r>
              <a:rPr lang="en-US" i="1" dirty="0" err="1"/>
              <a:t>R</a:t>
            </a:r>
            <a:r>
              <a:rPr lang="en-US" i="1" baseline="-25000" dirty="0" err="1"/>
              <a:t>0</a:t>
            </a:r>
            <a:r>
              <a:rPr lang="en-US" i="1" dirty="0"/>
              <a:t> </a:t>
            </a:r>
            <a:r>
              <a:rPr lang="en-US" dirty="0"/>
              <a:t>because:</a:t>
            </a:r>
          </a:p>
          <a:p>
            <a:pPr lvl="1"/>
            <a:r>
              <a:rPr lang="en-US" dirty="0"/>
              <a:t>The effect of control measures in reducing transmission </a:t>
            </a:r>
          </a:p>
          <a:p>
            <a:pPr lvl="1"/>
            <a:r>
              <a:rPr lang="en-US" dirty="0"/>
              <a:t>The depletion of susceptible individuals</a:t>
            </a:r>
          </a:p>
        </p:txBody>
      </p:sp>
    </p:spTree>
    <p:extLst>
      <p:ext uri="{BB962C8B-B14F-4D97-AF65-F5344CB8AC3E}">
        <p14:creationId xmlns:p14="http://schemas.microsoft.com/office/powerpoint/2010/main" val="1109591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147242"/>
            <a:ext cx="9140667" cy="438262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917118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a:t>
            </a:r>
            <a:r>
              <a:rPr lang="en-US" baseline="-25000" dirty="0" err="1"/>
              <a:t>0</a:t>
            </a:r>
            <a:r>
              <a:rPr lang="en-US" dirty="0"/>
              <a:t> From Diamond Princess Cruise Ship</a:t>
            </a:r>
          </a:p>
        </p:txBody>
      </p:sp>
      <p:pic>
        <p:nvPicPr>
          <p:cNvPr id="4" name="Picture 3"/>
          <p:cNvPicPr>
            <a:picLocks noChangeAspect="1"/>
          </p:cNvPicPr>
          <p:nvPr/>
        </p:nvPicPr>
        <p:blipFill>
          <a:blip r:embed="rId2"/>
          <a:stretch>
            <a:fillRect/>
          </a:stretch>
        </p:blipFill>
        <p:spPr>
          <a:xfrm>
            <a:off x="1863811" y="2092933"/>
            <a:ext cx="5001332" cy="3733529"/>
          </a:xfrm>
          <a:prstGeom prst="rect">
            <a:avLst/>
          </a:prstGeom>
        </p:spPr>
      </p:pic>
      <p:sp>
        <p:nvSpPr>
          <p:cNvPr id="5" name="TextBox 4"/>
          <p:cNvSpPr txBox="1"/>
          <p:nvPr/>
        </p:nvSpPr>
        <p:spPr>
          <a:xfrm>
            <a:off x="5829300" y="3171826"/>
            <a:ext cx="3157537" cy="1477328"/>
          </a:xfrm>
          <a:prstGeom prst="rect">
            <a:avLst/>
          </a:prstGeom>
          <a:noFill/>
        </p:spPr>
        <p:txBody>
          <a:bodyPr wrap="square" rtlCol="0">
            <a:spAutoFit/>
          </a:bodyPr>
          <a:lstStyle/>
          <a:p>
            <a:r>
              <a:rPr lang="en-US" sz="3000" dirty="0" err="1"/>
              <a:t>R</a:t>
            </a:r>
            <a:r>
              <a:rPr lang="en-US" sz="3000" baseline="-25000" dirty="0" err="1"/>
              <a:t>0</a:t>
            </a:r>
            <a:r>
              <a:rPr lang="en-US" sz="3000" dirty="0"/>
              <a:t>: 2.28 </a:t>
            </a:r>
          </a:p>
          <a:p>
            <a:r>
              <a:rPr lang="en-US" sz="3000" dirty="0"/>
              <a:t>(95% CI: 2.06, 2.52)</a:t>
            </a:r>
          </a:p>
        </p:txBody>
      </p:sp>
      <p:sp>
        <p:nvSpPr>
          <p:cNvPr id="6" name="TextBox 5"/>
          <p:cNvSpPr txBox="1"/>
          <p:nvPr/>
        </p:nvSpPr>
        <p:spPr>
          <a:xfrm>
            <a:off x="64295" y="4829175"/>
            <a:ext cx="2150268" cy="923330"/>
          </a:xfrm>
          <a:prstGeom prst="rect">
            <a:avLst/>
          </a:prstGeom>
          <a:noFill/>
        </p:spPr>
        <p:txBody>
          <a:bodyPr wrap="square" rtlCol="0">
            <a:spAutoFit/>
          </a:bodyPr>
          <a:lstStyle/>
          <a:p>
            <a:r>
              <a:rPr lang="en-US" sz="1350" dirty="0"/>
              <a:t>Zhang et al,</a:t>
            </a:r>
          </a:p>
          <a:p>
            <a:r>
              <a:rPr lang="en-US" sz="1350" dirty="0" err="1"/>
              <a:t>Int</a:t>
            </a:r>
            <a:r>
              <a:rPr lang="en-US" sz="1350" dirty="0"/>
              <a:t> J Infect Dis. 2020 </a:t>
            </a:r>
            <a:r>
              <a:rPr lang="en-US" sz="1350" dirty="0" err="1"/>
              <a:t>Feb22</a:t>
            </a:r>
            <a:r>
              <a:rPr lang="en-US" sz="1350" dirty="0"/>
              <a:t>;  93:201-204. </a:t>
            </a:r>
            <a:r>
              <a:rPr lang="en-US" sz="1350" dirty="0" err="1"/>
              <a:t>doi</a:t>
            </a:r>
            <a:r>
              <a:rPr lang="en-US" sz="1350" dirty="0"/>
              <a:t>: 10.1016/</a:t>
            </a:r>
            <a:r>
              <a:rPr lang="en-US" sz="1350" dirty="0" err="1"/>
              <a:t>j.ijid.2020.02.033</a:t>
            </a:r>
            <a:endParaRPr lang="en-US" sz="1350" dirty="0"/>
          </a:p>
        </p:txBody>
      </p:sp>
    </p:spTree>
    <p:extLst>
      <p:ext uri="{BB962C8B-B14F-4D97-AF65-F5344CB8AC3E}">
        <p14:creationId xmlns:p14="http://schemas.microsoft.com/office/powerpoint/2010/main" val="1044466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2,143 Pediatric </a:t>
            </a:r>
            <a:r>
              <a:rPr lang="en-US" dirty="0" err="1"/>
              <a:t>COVID</a:t>
            </a:r>
            <a:r>
              <a:rPr lang="en-US" dirty="0"/>
              <a:t>-19 Cases in China</a:t>
            </a:r>
          </a:p>
        </p:txBody>
      </p:sp>
      <p:pic>
        <p:nvPicPr>
          <p:cNvPr id="3" name="Picture 2"/>
          <p:cNvPicPr>
            <a:picLocks noChangeAspect="1"/>
          </p:cNvPicPr>
          <p:nvPr/>
        </p:nvPicPr>
        <p:blipFill>
          <a:blip r:embed="rId2"/>
          <a:stretch>
            <a:fillRect/>
          </a:stretch>
        </p:blipFill>
        <p:spPr>
          <a:xfrm>
            <a:off x="868386" y="2528888"/>
            <a:ext cx="7386957" cy="2436019"/>
          </a:xfrm>
          <a:prstGeom prst="rect">
            <a:avLst/>
          </a:prstGeom>
        </p:spPr>
      </p:pic>
      <p:sp>
        <p:nvSpPr>
          <p:cNvPr id="5" name="TextBox 4"/>
          <p:cNvSpPr txBox="1"/>
          <p:nvPr/>
        </p:nvSpPr>
        <p:spPr>
          <a:xfrm>
            <a:off x="2293144" y="941993"/>
            <a:ext cx="6750844" cy="300082"/>
          </a:xfrm>
          <a:prstGeom prst="rect">
            <a:avLst/>
          </a:prstGeom>
          <a:noFill/>
        </p:spPr>
        <p:txBody>
          <a:bodyPr wrap="square" rtlCol="0">
            <a:spAutoFit/>
          </a:bodyPr>
          <a:lstStyle/>
          <a:p>
            <a:r>
              <a:rPr lang="en-US" sz="1350" dirty="0"/>
              <a:t>Dong et al., </a:t>
            </a:r>
            <a:r>
              <a:rPr lang="en-US" sz="1350" i="1" dirty="0"/>
              <a:t>Pediatrics. </a:t>
            </a:r>
            <a:r>
              <a:rPr lang="en-US" sz="1350" dirty="0"/>
              <a:t>2020; </a:t>
            </a:r>
            <a:r>
              <a:rPr lang="en-US" sz="1350" dirty="0" err="1"/>
              <a:t>doi</a:t>
            </a:r>
            <a:r>
              <a:rPr lang="en-US" sz="1350" dirty="0"/>
              <a:t>: 10.1542/</a:t>
            </a:r>
            <a:r>
              <a:rPr lang="en-US" sz="1350" dirty="0" err="1"/>
              <a:t>peds.2020</a:t>
            </a:r>
            <a:r>
              <a:rPr lang="en-US" sz="1350" dirty="0"/>
              <a:t>-0702; Advance Released March 16, 2020</a:t>
            </a:r>
          </a:p>
        </p:txBody>
      </p:sp>
    </p:spTree>
    <p:extLst>
      <p:ext uri="{BB962C8B-B14F-4D97-AF65-F5344CB8AC3E}">
        <p14:creationId xmlns:p14="http://schemas.microsoft.com/office/powerpoint/2010/main" val="2090484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2,143 Pediatric </a:t>
            </a:r>
            <a:r>
              <a:rPr lang="en-US" dirty="0" err="1"/>
              <a:t>COVID</a:t>
            </a:r>
            <a:r>
              <a:rPr lang="en-US" dirty="0"/>
              <a:t>-19 Cases in China</a:t>
            </a:r>
          </a:p>
        </p:txBody>
      </p:sp>
      <p:pic>
        <p:nvPicPr>
          <p:cNvPr id="3" name="Picture 2"/>
          <p:cNvPicPr>
            <a:picLocks noChangeAspect="1"/>
          </p:cNvPicPr>
          <p:nvPr/>
        </p:nvPicPr>
        <p:blipFill>
          <a:blip r:embed="rId2"/>
          <a:stretch>
            <a:fillRect/>
          </a:stretch>
        </p:blipFill>
        <p:spPr>
          <a:xfrm>
            <a:off x="166745" y="2003596"/>
            <a:ext cx="8756313" cy="3718547"/>
          </a:xfrm>
          <a:prstGeom prst="rect">
            <a:avLst/>
          </a:prstGeom>
        </p:spPr>
      </p:pic>
      <p:sp>
        <p:nvSpPr>
          <p:cNvPr id="5" name="TextBox 4"/>
          <p:cNvSpPr txBox="1"/>
          <p:nvPr/>
        </p:nvSpPr>
        <p:spPr>
          <a:xfrm>
            <a:off x="2293144" y="941993"/>
            <a:ext cx="6750844" cy="300082"/>
          </a:xfrm>
          <a:prstGeom prst="rect">
            <a:avLst/>
          </a:prstGeom>
          <a:noFill/>
        </p:spPr>
        <p:txBody>
          <a:bodyPr wrap="square" rtlCol="0">
            <a:spAutoFit/>
          </a:bodyPr>
          <a:lstStyle/>
          <a:p>
            <a:r>
              <a:rPr lang="en-US" sz="1350" dirty="0"/>
              <a:t>Dong et al., </a:t>
            </a:r>
            <a:r>
              <a:rPr lang="en-US" sz="1350" i="1" dirty="0"/>
              <a:t>Pediatrics. </a:t>
            </a:r>
            <a:r>
              <a:rPr lang="en-US" sz="1350" dirty="0"/>
              <a:t>2020; </a:t>
            </a:r>
            <a:r>
              <a:rPr lang="en-US" sz="1350" dirty="0" err="1"/>
              <a:t>doi</a:t>
            </a:r>
            <a:r>
              <a:rPr lang="en-US" sz="1350" dirty="0"/>
              <a:t>: 10.1542/</a:t>
            </a:r>
            <a:r>
              <a:rPr lang="en-US" sz="1350" dirty="0" err="1"/>
              <a:t>peds.2020</a:t>
            </a:r>
            <a:r>
              <a:rPr lang="en-US" sz="1350" dirty="0"/>
              <a:t>-0702; Advance Released March 16, 2020</a:t>
            </a:r>
          </a:p>
        </p:txBody>
      </p:sp>
    </p:spTree>
    <p:extLst>
      <p:ext uri="{BB962C8B-B14F-4D97-AF65-F5344CB8AC3E}">
        <p14:creationId xmlns:p14="http://schemas.microsoft.com/office/powerpoint/2010/main" val="1197054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SARS-</a:t>
            </a:r>
            <a:r>
              <a:rPr lang="en-US" dirty="0" err="1"/>
              <a:t>CoV</a:t>
            </a:r>
            <a:r>
              <a:rPr lang="en-US" dirty="0"/>
              <a:t>-2 Transmission</a:t>
            </a:r>
          </a:p>
        </p:txBody>
      </p:sp>
      <p:sp>
        <p:nvSpPr>
          <p:cNvPr id="3" name="Content Placeholder 2"/>
          <p:cNvSpPr>
            <a:spLocks noGrp="1"/>
          </p:cNvSpPr>
          <p:nvPr>
            <p:ph idx="1"/>
          </p:nvPr>
        </p:nvSpPr>
        <p:spPr/>
        <p:txBody>
          <a:bodyPr/>
          <a:lstStyle/>
          <a:p>
            <a:r>
              <a:rPr lang="en-US" dirty="0"/>
              <a:t>Based on knowledge of other coronaviruses (including SARS and </a:t>
            </a:r>
            <a:r>
              <a:rPr lang="en-US" dirty="0" err="1"/>
              <a:t>MERS</a:t>
            </a:r>
            <a:r>
              <a:rPr lang="en-US" dirty="0"/>
              <a:t>)</a:t>
            </a:r>
          </a:p>
          <a:p>
            <a:r>
              <a:rPr lang="en-US" dirty="0"/>
              <a:t>Person to person via respiratory droplets among close contacts</a:t>
            </a:r>
          </a:p>
          <a:p>
            <a:pPr lvl="1"/>
            <a:r>
              <a:rPr lang="en-US" dirty="0"/>
              <a:t>Within 6 feet of a patient with SARS-</a:t>
            </a:r>
            <a:r>
              <a:rPr lang="en-US" dirty="0" err="1"/>
              <a:t>CoV</a:t>
            </a:r>
            <a:r>
              <a:rPr lang="en-US" dirty="0"/>
              <a:t>-2 for a prolonged period of time</a:t>
            </a:r>
          </a:p>
          <a:p>
            <a:pPr lvl="1"/>
            <a:r>
              <a:rPr lang="en-US" dirty="0"/>
              <a:t>Having direct contact with infectious secretions from a patient with SARS-</a:t>
            </a:r>
            <a:r>
              <a:rPr lang="en-US" dirty="0" err="1"/>
              <a:t>CoV</a:t>
            </a:r>
            <a:r>
              <a:rPr lang="en-US" dirty="0"/>
              <a:t>-2 (sputum, serum, blood, respiratory droplets)</a:t>
            </a:r>
          </a:p>
          <a:p>
            <a:pPr lvl="1"/>
            <a:r>
              <a:rPr lang="en-US" dirty="0"/>
              <a:t>SARS-</a:t>
            </a:r>
            <a:r>
              <a:rPr lang="en-US" dirty="0" err="1"/>
              <a:t>CoV</a:t>
            </a:r>
            <a:r>
              <a:rPr lang="en-US" dirty="0"/>
              <a:t>-2 has been detected in stool, but clinical significance is unknown</a:t>
            </a:r>
          </a:p>
        </p:txBody>
      </p:sp>
      <p:sp>
        <p:nvSpPr>
          <p:cNvPr id="4" name="TextBox 3"/>
          <p:cNvSpPr txBox="1"/>
          <p:nvPr/>
        </p:nvSpPr>
        <p:spPr>
          <a:xfrm>
            <a:off x="4630116" y="5591175"/>
            <a:ext cx="4321004" cy="300082"/>
          </a:xfrm>
          <a:prstGeom prst="rect">
            <a:avLst/>
          </a:prstGeom>
          <a:noFill/>
        </p:spPr>
        <p:txBody>
          <a:bodyPr wrap="square" rtlCol="0">
            <a:spAutoFit/>
          </a:bodyPr>
          <a:lstStyle/>
          <a:p>
            <a:r>
              <a:rPr lang="en-US" sz="1350" dirty="0">
                <a:hlinkClick r:id="rId2"/>
              </a:rPr>
              <a:t>https://www.cdc.gov/coronavirus/2019-ncov/hcp/faq.html</a:t>
            </a:r>
            <a:endParaRPr lang="en-US" sz="1350" dirty="0"/>
          </a:p>
        </p:txBody>
      </p:sp>
    </p:spTree>
    <p:extLst>
      <p:ext uri="{BB962C8B-B14F-4D97-AF65-F5344CB8AC3E}">
        <p14:creationId xmlns:p14="http://schemas.microsoft.com/office/powerpoint/2010/main" val="3206472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1750" y="1647658"/>
            <a:ext cx="7382120" cy="4253795"/>
          </a:xfrm>
          <a:prstGeom prst="rect">
            <a:avLst/>
          </a:prstGeom>
        </p:spPr>
      </p:pic>
      <p:sp>
        <p:nvSpPr>
          <p:cNvPr id="3" name="Title 2"/>
          <p:cNvSpPr>
            <a:spLocks noGrp="1"/>
          </p:cNvSpPr>
          <p:nvPr>
            <p:ph type="title"/>
          </p:nvPr>
        </p:nvSpPr>
        <p:spPr/>
        <p:txBody>
          <a:bodyPr/>
          <a:lstStyle/>
          <a:p>
            <a:r>
              <a:rPr lang="en-US" dirty="0"/>
              <a:t>Asymptomatic Transmission of SARS-</a:t>
            </a:r>
            <a:r>
              <a:rPr lang="en-US" dirty="0" err="1"/>
              <a:t>CoV</a:t>
            </a:r>
            <a:r>
              <a:rPr lang="en-US" dirty="0"/>
              <a:t>-2</a:t>
            </a:r>
          </a:p>
        </p:txBody>
      </p:sp>
      <p:sp>
        <p:nvSpPr>
          <p:cNvPr id="5" name="TextBox 4"/>
          <p:cNvSpPr txBox="1"/>
          <p:nvPr/>
        </p:nvSpPr>
        <p:spPr>
          <a:xfrm>
            <a:off x="5772150" y="5603023"/>
            <a:ext cx="3328988" cy="300082"/>
          </a:xfrm>
          <a:prstGeom prst="rect">
            <a:avLst/>
          </a:prstGeom>
          <a:noFill/>
        </p:spPr>
        <p:txBody>
          <a:bodyPr wrap="square" rtlCol="0">
            <a:spAutoFit/>
          </a:bodyPr>
          <a:lstStyle/>
          <a:p>
            <a:r>
              <a:rPr lang="en-US" sz="1350" dirty="0" err="1"/>
              <a:t>Rothe</a:t>
            </a:r>
            <a:r>
              <a:rPr lang="en-US" sz="1350" dirty="0"/>
              <a:t> et al., N </a:t>
            </a:r>
            <a:r>
              <a:rPr lang="en-US" sz="1350" dirty="0" err="1"/>
              <a:t>Engl</a:t>
            </a:r>
            <a:r>
              <a:rPr lang="en-US" sz="1350" dirty="0"/>
              <a:t> J Med 2020; 382:970-971</a:t>
            </a:r>
          </a:p>
        </p:txBody>
      </p:sp>
    </p:spTree>
    <p:extLst>
      <p:ext uri="{BB962C8B-B14F-4D97-AF65-F5344CB8AC3E}">
        <p14:creationId xmlns:p14="http://schemas.microsoft.com/office/powerpoint/2010/main" val="2941890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DBCBA26-1D2F-41DB-96BD-57C5ECBC2402}"/>
              </a:ext>
            </a:extLst>
          </p:cNvPr>
          <p:cNvSpPr/>
          <p:nvPr/>
        </p:nvSpPr>
        <p:spPr>
          <a:xfrm>
            <a:off x="3810000" y="5876471"/>
            <a:ext cx="4999892" cy="646331"/>
          </a:xfrm>
          <a:prstGeom prst="rect">
            <a:avLst/>
          </a:prstGeom>
        </p:spPr>
        <p:txBody>
          <a:bodyPr wrap="square">
            <a:spAutoFit/>
          </a:bodyPr>
          <a:lstStyle/>
          <a:p>
            <a:r>
              <a:rPr lang="en-US" dirty="0">
                <a:hlinkClick r:id="rId2"/>
              </a:rPr>
              <a:t>https://www.arcgis.com/apps/opsdashboard/index.html#/bda7594740fd40299423467b48e9ecf6</a:t>
            </a:r>
            <a:endParaRPr lang="en-US" dirty="0"/>
          </a:p>
        </p:txBody>
      </p:sp>
      <p:pic>
        <p:nvPicPr>
          <p:cNvPr id="6" name="Picture 5">
            <a:extLst>
              <a:ext uri="{FF2B5EF4-FFF2-40B4-BE49-F238E27FC236}">
                <a16:creationId xmlns:a16="http://schemas.microsoft.com/office/drawing/2014/main" id="{6F5F3E13-D074-4BAE-98D4-7B641423AF90}"/>
              </a:ext>
            </a:extLst>
          </p:cNvPr>
          <p:cNvPicPr>
            <a:picLocks noChangeAspect="1"/>
          </p:cNvPicPr>
          <p:nvPr/>
        </p:nvPicPr>
        <p:blipFill rotWithShape="1">
          <a:blip r:embed="rId3"/>
          <a:srcRect l="972" t="8663" r="847" b="5462"/>
          <a:stretch/>
        </p:blipFill>
        <p:spPr>
          <a:xfrm>
            <a:off x="511372" y="2788230"/>
            <a:ext cx="8153651" cy="3043681"/>
          </a:xfrm>
          <a:prstGeom prst="rect">
            <a:avLst/>
          </a:prstGeom>
        </p:spPr>
      </p:pic>
      <p:pic>
        <p:nvPicPr>
          <p:cNvPr id="20" name="Picture 19">
            <a:extLst>
              <a:ext uri="{FF2B5EF4-FFF2-40B4-BE49-F238E27FC236}">
                <a16:creationId xmlns:a16="http://schemas.microsoft.com/office/drawing/2014/main" id="{9AB468B6-0264-43C1-AFF7-33506B34FCA6}"/>
              </a:ext>
            </a:extLst>
          </p:cNvPr>
          <p:cNvPicPr>
            <a:picLocks noChangeAspect="1"/>
          </p:cNvPicPr>
          <p:nvPr/>
        </p:nvPicPr>
        <p:blipFill rotWithShape="1">
          <a:blip r:embed="rId4"/>
          <a:srcRect l="832" t="8667" r="2501" b="14000"/>
          <a:stretch/>
        </p:blipFill>
        <p:spPr>
          <a:xfrm>
            <a:off x="228600" y="276545"/>
            <a:ext cx="4810746" cy="2219820"/>
          </a:xfrm>
          <a:prstGeom prst="rect">
            <a:avLst/>
          </a:prstGeom>
        </p:spPr>
      </p:pic>
      <p:sp>
        <p:nvSpPr>
          <p:cNvPr id="21" name="Oval 20">
            <a:extLst>
              <a:ext uri="{FF2B5EF4-FFF2-40B4-BE49-F238E27FC236}">
                <a16:creationId xmlns:a16="http://schemas.microsoft.com/office/drawing/2014/main" id="{475E97AA-579E-4E22-BDF2-CE7C0DBFA0C3}"/>
              </a:ext>
            </a:extLst>
          </p:cNvPr>
          <p:cNvSpPr/>
          <p:nvPr/>
        </p:nvSpPr>
        <p:spPr>
          <a:xfrm>
            <a:off x="1324897" y="914400"/>
            <a:ext cx="685800" cy="641224"/>
          </a:xfrm>
          <a:prstGeom prst="ellipse">
            <a:avLst/>
          </a:prstGeom>
          <a:noFill/>
          <a:ln w="3810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9F0C23B-0F98-433D-8915-91123E0166E4}"/>
              </a:ext>
            </a:extLst>
          </p:cNvPr>
          <p:cNvPicPr>
            <a:picLocks noChangeAspect="1"/>
          </p:cNvPicPr>
          <p:nvPr/>
        </p:nvPicPr>
        <p:blipFill rotWithShape="1">
          <a:blip r:embed="rId5"/>
          <a:srcRect l="2500" t="15772" r="18333" b="15772"/>
          <a:stretch/>
        </p:blipFill>
        <p:spPr>
          <a:xfrm>
            <a:off x="508914" y="2792116"/>
            <a:ext cx="8153650" cy="2922883"/>
          </a:xfrm>
          <a:prstGeom prst="rect">
            <a:avLst/>
          </a:prstGeom>
        </p:spPr>
      </p:pic>
      <p:sp>
        <p:nvSpPr>
          <p:cNvPr id="24" name="Oval 23">
            <a:extLst>
              <a:ext uri="{FF2B5EF4-FFF2-40B4-BE49-F238E27FC236}">
                <a16:creationId xmlns:a16="http://schemas.microsoft.com/office/drawing/2014/main" id="{497EEE35-3895-4817-BABD-7B79B2DEEEB2}"/>
              </a:ext>
            </a:extLst>
          </p:cNvPr>
          <p:cNvSpPr/>
          <p:nvPr/>
        </p:nvSpPr>
        <p:spPr>
          <a:xfrm>
            <a:off x="624349" y="2970928"/>
            <a:ext cx="1371600" cy="690716"/>
          </a:xfrm>
          <a:prstGeom prst="ellipse">
            <a:avLst/>
          </a:prstGeom>
          <a:noFill/>
          <a:ln w="3810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2DB62EC0-C5E2-40C7-9EDB-5A6AD1129CF1}"/>
              </a:ext>
            </a:extLst>
          </p:cNvPr>
          <p:cNvCxnSpPr>
            <a:cxnSpLocks/>
          </p:cNvCxnSpPr>
          <p:nvPr/>
        </p:nvCxnSpPr>
        <p:spPr>
          <a:xfrm>
            <a:off x="1897626" y="1472938"/>
            <a:ext cx="1066549" cy="1500448"/>
          </a:xfrm>
          <a:prstGeom prst="straightConnector1">
            <a:avLst/>
          </a:prstGeom>
          <a:ln w="76200" cap="flat" cmpd="sng" algn="ctr">
            <a:solidFill>
              <a:srgbClr val="FFFF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9146354"/>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2400" dirty="0"/>
              <a:t>PCR Detection of SARS-</a:t>
            </a:r>
            <a:r>
              <a:rPr lang="en-US" sz="2400" dirty="0" err="1"/>
              <a:t>CoV</a:t>
            </a:r>
            <a:r>
              <a:rPr lang="en-US" sz="2400" dirty="0"/>
              <a:t>-2</a:t>
            </a:r>
            <a:br>
              <a:rPr lang="en-US" sz="2400" dirty="0"/>
            </a:br>
            <a:r>
              <a:rPr lang="en-US" sz="2400" dirty="0"/>
              <a:t>1070 Specimens from 205 Patients (5-67 </a:t>
            </a:r>
            <a:r>
              <a:rPr lang="en-US" sz="2400" dirty="0" err="1"/>
              <a:t>yrs</a:t>
            </a:r>
            <a:r>
              <a:rPr lang="en-US" sz="2400" dirty="0"/>
              <a:t>)</a:t>
            </a:r>
          </a:p>
        </p:txBody>
      </p:sp>
      <p:pic>
        <p:nvPicPr>
          <p:cNvPr id="3" name="Picture 2"/>
          <p:cNvPicPr>
            <a:picLocks noChangeAspect="1"/>
          </p:cNvPicPr>
          <p:nvPr/>
        </p:nvPicPr>
        <p:blipFill>
          <a:blip r:embed="rId2"/>
          <a:stretch>
            <a:fillRect/>
          </a:stretch>
        </p:blipFill>
        <p:spPr>
          <a:xfrm>
            <a:off x="0" y="2833210"/>
            <a:ext cx="9144000" cy="1791656"/>
          </a:xfrm>
          <a:prstGeom prst="rect">
            <a:avLst/>
          </a:prstGeom>
        </p:spPr>
      </p:pic>
      <p:sp>
        <p:nvSpPr>
          <p:cNvPr id="5" name="TextBox 4"/>
          <p:cNvSpPr txBox="1"/>
          <p:nvPr/>
        </p:nvSpPr>
        <p:spPr>
          <a:xfrm>
            <a:off x="6786563" y="5114925"/>
            <a:ext cx="2450306" cy="715581"/>
          </a:xfrm>
          <a:prstGeom prst="rect">
            <a:avLst/>
          </a:prstGeom>
          <a:noFill/>
        </p:spPr>
        <p:txBody>
          <a:bodyPr wrap="square" rtlCol="0">
            <a:spAutoFit/>
          </a:bodyPr>
          <a:lstStyle/>
          <a:p>
            <a:r>
              <a:rPr lang="en-US" sz="1350" dirty="0"/>
              <a:t>Wang et al., </a:t>
            </a:r>
            <a:r>
              <a:rPr lang="en-US" sz="1350" i="1" dirty="0"/>
              <a:t>JAMA. </a:t>
            </a:r>
            <a:r>
              <a:rPr lang="en-US" sz="1350" dirty="0"/>
              <a:t>Published online March 11, 2020. </a:t>
            </a:r>
            <a:r>
              <a:rPr lang="en-US" sz="1350" dirty="0" err="1"/>
              <a:t>doi:10.1001</a:t>
            </a:r>
            <a:r>
              <a:rPr lang="en-US" sz="1350" dirty="0"/>
              <a:t>/</a:t>
            </a:r>
            <a:r>
              <a:rPr lang="en-US" sz="1350" dirty="0" err="1"/>
              <a:t>jama.2020.3786</a:t>
            </a:r>
            <a:endParaRPr lang="en-US" sz="1350" dirty="0"/>
          </a:p>
        </p:txBody>
      </p:sp>
    </p:spTree>
    <p:extLst>
      <p:ext uri="{BB962C8B-B14F-4D97-AF65-F5344CB8AC3E}">
        <p14:creationId xmlns:p14="http://schemas.microsoft.com/office/powerpoint/2010/main" val="2305019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5757" y="2125266"/>
            <a:ext cx="6512984" cy="3729542"/>
          </a:xfrm>
          <a:prstGeom prst="rect">
            <a:avLst/>
          </a:prstGeom>
        </p:spPr>
      </p:pic>
      <p:sp>
        <p:nvSpPr>
          <p:cNvPr id="4" name="TextBox 3"/>
          <p:cNvSpPr txBox="1"/>
          <p:nvPr/>
        </p:nvSpPr>
        <p:spPr>
          <a:xfrm>
            <a:off x="6958013" y="4914900"/>
            <a:ext cx="2007394" cy="923330"/>
          </a:xfrm>
          <a:prstGeom prst="rect">
            <a:avLst/>
          </a:prstGeom>
          <a:noFill/>
        </p:spPr>
        <p:txBody>
          <a:bodyPr wrap="square" rtlCol="0">
            <a:spAutoFit/>
          </a:bodyPr>
          <a:lstStyle/>
          <a:p>
            <a:r>
              <a:rPr lang="en-US" sz="1350" dirty="0"/>
              <a:t>Zou et al, </a:t>
            </a:r>
            <a:r>
              <a:rPr lang="en-US" sz="1350" dirty="0" err="1"/>
              <a:t>NEJM</a:t>
            </a:r>
            <a:endParaRPr lang="en-US" sz="1350" dirty="0"/>
          </a:p>
          <a:p>
            <a:r>
              <a:rPr lang="en-US" sz="1350" dirty="0"/>
              <a:t>February 19, 2020</a:t>
            </a:r>
            <a:br>
              <a:rPr lang="en-US" sz="1350" dirty="0"/>
            </a:br>
            <a:r>
              <a:rPr lang="en-US" sz="1350" dirty="0" err="1"/>
              <a:t>DOI</a:t>
            </a:r>
            <a:r>
              <a:rPr lang="en-US" sz="1350" dirty="0"/>
              <a:t>: 10.1056/</a:t>
            </a:r>
            <a:r>
              <a:rPr lang="en-US" sz="1350" dirty="0" err="1"/>
              <a:t>NEJMc2001737</a:t>
            </a:r>
            <a:endParaRPr lang="en-US" sz="1350" dirty="0"/>
          </a:p>
        </p:txBody>
      </p:sp>
      <p:sp>
        <p:nvSpPr>
          <p:cNvPr id="5" name="TextBox 4"/>
          <p:cNvSpPr txBox="1"/>
          <p:nvPr/>
        </p:nvSpPr>
        <p:spPr>
          <a:xfrm>
            <a:off x="4907756" y="3476379"/>
            <a:ext cx="4100513" cy="923330"/>
          </a:xfrm>
          <a:prstGeom prst="rect">
            <a:avLst/>
          </a:prstGeom>
          <a:noFill/>
        </p:spPr>
        <p:txBody>
          <a:bodyPr wrap="square" rtlCol="0">
            <a:spAutoFit/>
          </a:bodyPr>
          <a:lstStyle/>
          <a:p>
            <a:r>
              <a:rPr lang="en-US" sz="1800" dirty="0"/>
              <a:t>“The viral load that was detected in the asymptomatic patient was similar to that in the symptomatic patients”</a:t>
            </a:r>
          </a:p>
        </p:txBody>
      </p:sp>
      <p:sp>
        <p:nvSpPr>
          <p:cNvPr id="7" name="Title 1"/>
          <p:cNvSpPr>
            <a:spLocks noGrp="1"/>
          </p:cNvSpPr>
          <p:nvPr>
            <p:ph type="title"/>
          </p:nvPr>
        </p:nvSpPr>
        <p:spPr/>
        <p:txBody>
          <a:bodyPr>
            <a:noAutofit/>
          </a:bodyPr>
          <a:lstStyle/>
          <a:p>
            <a:pPr algn="ctr"/>
            <a:r>
              <a:rPr lang="en-US" sz="2400" dirty="0"/>
              <a:t>PCR Detection of SARS-</a:t>
            </a:r>
            <a:r>
              <a:rPr lang="en-US" sz="2400" dirty="0" err="1"/>
              <a:t>CoV</a:t>
            </a:r>
            <a:r>
              <a:rPr lang="en-US" sz="2400" dirty="0"/>
              <a:t>-2</a:t>
            </a:r>
            <a:br>
              <a:rPr lang="en-US" sz="2400" dirty="0"/>
            </a:br>
            <a:r>
              <a:rPr lang="en-US" sz="2400" dirty="0"/>
              <a:t>144 Specimens from 18 Patients (26-76 </a:t>
            </a:r>
            <a:r>
              <a:rPr lang="en-US" sz="2400" dirty="0" err="1"/>
              <a:t>yrs</a:t>
            </a:r>
            <a:r>
              <a:rPr lang="en-US" sz="2400" dirty="0"/>
              <a:t>)</a:t>
            </a:r>
          </a:p>
        </p:txBody>
      </p:sp>
    </p:spTree>
    <p:extLst>
      <p:ext uri="{BB962C8B-B14F-4D97-AF65-F5344CB8AC3E}">
        <p14:creationId xmlns:p14="http://schemas.microsoft.com/office/powerpoint/2010/main" val="2765498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SARS-</a:t>
            </a:r>
            <a:r>
              <a:rPr lang="en-US" dirty="0" err="1"/>
              <a:t>CoV</a:t>
            </a:r>
            <a:r>
              <a:rPr lang="en-US" dirty="0"/>
              <a:t>-2 Stability in Environment</a:t>
            </a:r>
          </a:p>
        </p:txBody>
      </p:sp>
      <p:pic>
        <p:nvPicPr>
          <p:cNvPr id="4" name="Picture 3"/>
          <p:cNvPicPr>
            <a:picLocks noChangeAspect="1"/>
          </p:cNvPicPr>
          <p:nvPr/>
        </p:nvPicPr>
        <p:blipFill>
          <a:blip r:embed="rId2"/>
          <a:stretch>
            <a:fillRect/>
          </a:stretch>
        </p:blipFill>
        <p:spPr>
          <a:xfrm>
            <a:off x="0" y="2321719"/>
            <a:ext cx="9141432" cy="2100263"/>
          </a:xfrm>
          <a:prstGeom prst="rect">
            <a:avLst/>
          </a:prstGeom>
        </p:spPr>
      </p:pic>
      <p:sp>
        <p:nvSpPr>
          <p:cNvPr id="5" name="TextBox 4"/>
          <p:cNvSpPr txBox="1"/>
          <p:nvPr/>
        </p:nvSpPr>
        <p:spPr>
          <a:xfrm>
            <a:off x="3500438" y="5327500"/>
            <a:ext cx="5546253" cy="507831"/>
          </a:xfrm>
          <a:prstGeom prst="rect">
            <a:avLst/>
          </a:prstGeom>
          <a:noFill/>
        </p:spPr>
        <p:txBody>
          <a:bodyPr wrap="square" rtlCol="0">
            <a:spAutoFit/>
          </a:bodyPr>
          <a:lstStyle/>
          <a:p>
            <a:r>
              <a:rPr lang="en-US" sz="1350" dirty="0">
                <a:hlinkClick r:id="rId3"/>
              </a:rPr>
              <a:t>https://www.medrxiv.org/content/10.1101/2020.03.09.20033217v2.full.pdf</a:t>
            </a:r>
            <a:endParaRPr lang="en-US" sz="1350" dirty="0"/>
          </a:p>
          <a:p>
            <a:r>
              <a:rPr lang="en-US" sz="1350" dirty="0"/>
              <a:t>Van </a:t>
            </a:r>
            <a:r>
              <a:rPr lang="en-US" sz="1350" dirty="0" err="1"/>
              <a:t>Doremalen</a:t>
            </a:r>
            <a:r>
              <a:rPr lang="en-US" sz="1350" dirty="0"/>
              <a:t> et al, </a:t>
            </a:r>
            <a:r>
              <a:rPr lang="en-US" sz="1350" b="1" dirty="0" err="1"/>
              <a:t>doi</a:t>
            </a:r>
            <a:r>
              <a:rPr lang="en-US" sz="1350" b="1" dirty="0"/>
              <a:t>:</a:t>
            </a:r>
            <a:r>
              <a:rPr lang="en-US" sz="1350" dirty="0"/>
              <a:t> https://doi.org/10.1101/2020.03.09.20033217</a:t>
            </a:r>
          </a:p>
        </p:txBody>
      </p:sp>
    </p:spTree>
    <p:extLst>
      <p:ext uri="{BB962C8B-B14F-4D97-AF65-F5344CB8AC3E}">
        <p14:creationId xmlns:p14="http://schemas.microsoft.com/office/powerpoint/2010/main" val="2009098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SARS-</a:t>
            </a:r>
            <a:r>
              <a:rPr lang="en-US" dirty="0" err="1"/>
              <a:t>CoV</a:t>
            </a:r>
            <a:r>
              <a:rPr lang="en-US" dirty="0"/>
              <a:t>-2 Stability in Environment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2143036"/>
              </p:ext>
            </p:extLst>
          </p:nvPr>
        </p:nvGraphicFramePr>
        <p:xfrm>
          <a:off x="985836" y="1850233"/>
          <a:ext cx="6815140" cy="3477272"/>
        </p:xfrm>
        <a:graphic>
          <a:graphicData uri="http://schemas.openxmlformats.org/drawingml/2006/table">
            <a:tbl>
              <a:tblPr firstRow="1" bandRow="1">
                <a:tableStyleId>{5C22544A-7EE6-4342-B048-85BDC9FD1C3A}</a:tableStyleId>
              </a:tblPr>
              <a:tblGrid>
                <a:gridCol w="1703785">
                  <a:extLst>
                    <a:ext uri="{9D8B030D-6E8A-4147-A177-3AD203B41FA5}">
                      <a16:colId xmlns:a16="http://schemas.microsoft.com/office/drawing/2014/main" val="20000"/>
                    </a:ext>
                  </a:extLst>
                </a:gridCol>
                <a:gridCol w="1703785">
                  <a:extLst>
                    <a:ext uri="{9D8B030D-6E8A-4147-A177-3AD203B41FA5}">
                      <a16:colId xmlns:a16="http://schemas.microsoft.com/office/drawing/2014/main" val="20001"/>
                    </a:ext>
                  </a:extLst>
                </a:gridCol>
                <a:gridCol w="1703785">
                  <a:extLst>
                    <a:ext uri="{9D8B030D-6E8A-4147-A177-3AD203B41FA5}">
                      <a16:colId xmlns:a16="http://schemas.microsoft.com/office/drawing/2014/main" val="20002"/>
                    </a:ext>
                  </a:extLst>
                </a:gridCol>
                <a:gridCol w="1703785">
                  <a:extLst>
                    <a:ext uri="{9D8B030D-6E8A-4147-A177-3AD203B41FA5}">
                      <a16:colId xmlns:a16="http://schemas.microsoft.com/office/drawing/2014/main" val="20003"/>
                    </a:ext>
                  </a:extLst>
                </a:gridCol>
              </a:tblGrid>
              <a:tr h="434659">
                <a:tc>
                  <a:txBody>
                    <a:bodyPr/>
                    <a:lstStyle/>
                    <a:p>
                      <a:endParaRPr lang="en-US" sz="1400" b="0" baseline="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sz="1400" b="0" baseline="0" dirty="0">
                          <a:solidFill>
                            <a:schemeClr val="tx1"/>
                          </a:solidFill>
                        </a:rPr>
                        <a:t>SARS-</a:t>
                      </a:r>
                      <a:r>
                        <a:rPr lang="en-US" sz="1400" b="0" baseline="0" dirty="0" err="1">
                          <a:solidFill>
                            <a:schemeClr val="tx1"/>
                          </a:solidFill>
                        </a:rPr>
                        <a:t>CoV</a:t>
                      </a:r>
                      <a:r>
                        <a:rPr lang="en-US" sz="1400" b="0" baseline="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34659">
                <a:tc>
                  <a:txBody>
                    <a:bodyPr/>
                    <a:lstStyle/>
                    <a:p>
                      <a:endParaRPr lang="en-US" sz="1400" b="0" baseline="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sz="1400" b="0" baseline="0" dirty="0">
                          <a:solidFill>
                            <a:schemeClr val="tx1"/>
                          </a:solidFill>
                        </a:rPr>
                        <a:t>Half-life (hours)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34659">
                <a:tc>
                  <a:txBody>
                    <a:bodyPr/>
                    <a:lstStyle/>
                    <a:p>
                      <a:r>
                        <a:rPr lang="en-US" sz="1400" b="0" i="1" baseline="0" dirty="0">
                          <a:solidFill>
                            <a:schemeClr val="tx1"/>
                          </a:solidFill>
                        </a:rPr>
                        <a:t>Material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i="1" baseline="0" dirty="0">
                          <a:solidFill>
                            <a:schemeClr val="tx1"/>
                          </a:solidFill>
                        </a:rPr>
                        <a:t>Median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i="1" baseline="0" dirty="0">
                          <a:solidFill>
                            <a:schemeClr val="tx1"/>
                          </a:solidFill>
                        </a:rPr>
                        <a:t>2.5%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i="1" baseline="0" dirty="0">
                          <a:solidFill>
                            <a:schemeClr val="tx1"/>
                          </a:solidFill>
                        </a:rPr>
                        <a:t>97.5%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34659">
                <a:tc>
                  <a:txBody>
                    <a:bodyPr/>
                    <a:lstStyle/>
                    <a:p>
                      <a:r>
                        <a:rPr lang="en-US" sz="1400" b="0" baseline="0" dirty="0">
                          <a:solidFill>
                            <a:schemeClr val="tx1"/>
                          </a:solidFill>
                        </a:rPr>
                        <a:t>Aerosols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baseline="0" dirty="0">
                          <a:solidFill>
                            <a:srgbClr val="C00000"/>
                          </a:solidFill>
                        </a:rPr>
                        <a:t>2.74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baseline="0" dirty="0">
                          <a:solidFill>
                            <a:schemeClr val="tx1"/>
                          </a:solidFill>
                        </a:rPr>
                        <a:t>1.65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baseline="0" dirty="0">
                          <a:solidFill>
                            <a:schemeClr val="tx1"/>
                          </a:solidFill>
                        </a:rPr>
                        <a:t>7.24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34659">
                <a:tc>
                  <a:txBody>
                    <a:bodyPr/>
                    <a:lstStyle/>
                    <a:p>
                      <a:r>
                        <a:rPr lang="en-US" sz="1400" b="0" baseline="0" dirty="0">
                          <a:solidFill>
                            <a:schemeClr val="tx1"/>
                          </a:solidFill>
                        </a:rPr>
                        <a:t>Copper</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baseline="0" dirty="0">
                          <a:solidFill>
                            <a:srgbClr val="C00000"/>
                          </a:solidFill>
                        </a:rPr>
                        <a:t>3.4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baseline="0" dirty="0">
                          <a:solidFill>
                            <a:schemeClr val="tx1"/>
                          </a:solidFill>
                        </a:rPr>
                        <a:t>2.4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baseline="0" dirty="0">
                          <a:solidFill>
                            <a:schemeClr val="tx1"/>
                          </a:solidFill>
                        </a:rPr>
                        <a:t>5.11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34659">
                <a:tc>
                  <a:txBody>
                    <a:bodyPr/>
                    <a:lstStyle/>
                    <a:p>
                      <a:r>
                        <a:rPr lang="en-US" sz="1400" b="0" baseline="0" dirty="0">
                          <a:solidFill>
                            <a:schemeClr val="tx1"/>
                          </a:solidFill>
                        </a:rPr>
                        <a:t>Cardboard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baseline="0" dirty="0">
                          <a:solidFill>
                            <a:srgbClr val="C00000"/>
                          </a:solidFill>
                        </a:rPr>
                        <a:t>8.45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baseline="0" dirty="0">
                          <a:solidFill>
                            <a:schemeClr val="tx1"/>
                          </a:solidFill>
                        </a:rPr>
                        <a:t>5.95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baseline="0" dirty="0">
                          <a:solidFill>
                            <a:schemeClr val="tx1"/>
                          </a:solidFill>
                        </a:rPr>
                        <a:t>12.4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34659">
                <a:tc>
                  <a:txBody>
                    <a:bodyPr/>
                    <a:lstStyle/>
                    <a:p>
                      <a:r>
                        <a:rPr lang="en-US" sz="1400" b="0" baseline="0" dirty="0">
                          <a:solidFill>
                            <a:schemeClr val="tx1"/>
                          </a:solidFill>
                        </a:rPr>
                        <a:t>Steel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baseline="0" dirty="0">
                          <a:solidFill>
                            <a:srgbClr val="C00000"/>
                          </a:solidFill>
                        </a:rPr>
                        <a:t>13.1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baseline="0" dirty="0">
                          <a:solidFill>
                            <a:schemeClr val="tx1"/>
                          </a:solidFill>
                        </a:rPr>
                        <a:t>10.5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baseline="0" dirty="0">
                          <a:solidFill>
                            <a:schemeClr val="tx1"/>
                          </a:solidFill>
                        </a:rPr>
                        <a:t>16.1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34659">
                <a:tc>
                  <a:txBody>
                    <a:bodyPr/>
                    <a:lstStyle/>
                    <a:p>
                      <a:r>
                        <a:rPr lang="en-US" sz="1400" b="0" baseline="0" dirty="0">
                          <a:solidFill>
                            <a:schemeClr val="tx1"/>
                          </a:solidFill>
                        </a:rPr>
                        <a:t>Plastic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baseline="0" dirty="0">
                          <a:solidFill>
                            <a:srgbClr val="C00000"/>
                          </a:solidFill>
                        </a:rPr>
                        <a:t>15.9</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baseline="0" dirty="0">
                          <a:solidFill>
                            <a:schemeClr val="tx1"/>
                          </a:solidFill>
                        </a:rPr>
                        <a:t>13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baseline="0" dirty="0">
                          <a:solidFill>
                            <a:schemeClr val="tx1"/>
                          </a:solidFill>
                        </a:rPr>
                        <a:t>19.2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6" name="TextBox 5"/>
          <p:cNvSpPr txBox="1"/>
          <p:nvPr/>
        </p:nvSpPr>
        <p:spPr>
          <a:xfrm>
            <a:off x="3500438" y="5327500"/>
            <a:ext cx="5546253" cy="507831"/>
          </a:xfrm>
          <a:prstGeom prst="rect">
            <a:avLst/>
          </a:prstGeom>
          <a:noFill/>
        </p:spPr>
        <p:txBody>
          <a:bodyPr wrap="square" rtlCol="0">
            <a:spAutoFit/>
          </a:bodyPr>
          <a:lstStyle/>
          <a:p>
            <a:r>
              <a:rPr lang="en-US" sz="1350" dirty="0">
                <a:hlinkClick r:id="rId2"/>
              </a:rPr>
              <a:t>https://www.medrxiv.org/content/10.1101/2020.03.09.20033217v2.full.pdf</a:t>
            </a:r>
            <a:endParaRPr lang="en-US" sz="1350" dirty="0"/>
          </a:p>
          <a:p>
            <a:r>
              <a:rPr lang="en-US" sz="1350" dirty="0"/>
              <a:t>Van </a:t>
            </a:r>
            <a:r>
              <a:rPr lang="en-US" sz="1350" dirty="0" err="1"/>
              <a:t>Doremalen</a:t>
            </a:r>
            <a:r>
              <a:rPr lang="en-US" sz="1350" dirty="0"/>
              <a:t> et al, </a:t>
            </a:r>
            <a:r>
              <a:rPr lang="en-US" sz="1350" b="1" dirty="0" err="1"/>
              <a:t>doi</a:t>
            </a:r>
            <a:r>
              <a:rPr lang="en-US" sz="1350" b="1" dirty="0"/>
              <a:t>:</a:t>
            </a:r>
            <a:r>
              <a:rPr lang="en-US" sz="1350" dirty="0"/>
              <a:t> https://doi.org/10.1101/2020.03.09.20033217</a:t>
            </a:r>
          </a:p>
        </p:txBody>
      </p:sp>
    </p:spTree>
    <p:extLst>
      <p:ext uri="{BB962C8B-B14F-4D97-AF65-F5344CB8AC3E}">
        <p14:creationId xmlns:p14="http://schemas.microsoft.com/office/powerpoint/2010/main" val="2134567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8F9A13-1158-465C-B090-4AEEEA8469FD}"/>
              </a:ext>
            </a:extLst>
          </p:cNvPr>
          <p:cNvPicPr>
            <a:picLocks noChangeAspect="1"/>
          </p:cNvPicPr>
          <p:nvPr/>
        </p:nvPicPr>
        <p:blipFill rotWithShape="1">
          <a:blip r:embed="rId2"/>
          <a:srcRect l="24167" t="18889" r="25834" b="11482"/>
          <a:stretch/>
        </p:blipFill>
        <p:spPr>
          <a:xfrm>
            <a:off x="5486400" y="4136922"/>
            <a:ext cx="3229897" cy="2073378"/>
          </a:xfrm>
          <a:prstGeom prst="rect">
            <a:avLst/>
          </a:prstGeom>
        </p:spPr>
      </p:pic>
      <p:pic>
        <p:nvPicPr>
          <p:cNvPr id="5" name="Picture 4">
            <a:extLst>
              <a:ext uri="{FF2B5EF4-FFF2-40B4-BE49-F238E27FC236}">
                <a16:creationId xmlns:a16="http://schemas.microsoft.com/office/drawing/2014/main" id="{2048C63A-56A7-4045-BF98-6781CEEE6030}"/>
              </a:ext>
            </a:extLst>
          </p:cNvPr>
          <p:cNvPicPr>
            <a:picLocks noChangeAspect="1"/>
          </p:cNvPicPr>
          <p:nvPr/>
        </p:nvPicPr>
        <p:blipFill rotWithShape="1">
          <a:blip r:embed="rId3"/>
          <a:srcRect l="25000" t="26296" r="25833" b="23333"/>
          <a:stretch/>
        </p:blipFill>
        <p:spPr>
          <a:xfrm>
            <a:off x="304800" y="1371599"/>
            <a:ext cx="5029200" cy="2971801"/>
          </a:xfrm>
          <a:prstGeom prst="rect">
            <a:avLst/>
          </a:prstGeom>
        </p:spPr>
      </p:pic>
      <p:sp>
        <p:nvSpPr>
          <p:cNvPr id="6" name="Rectangle 5">
            <a:extLst>
              <a:ext uri="{FF2B5EF4-FFF2-40B4-BE49-F238E27FC236}">
                <a16:creationId xmlns:a16="http://schemas.microsoft.com/office/drawing/2014/main" id="{1781A600-F860-4B7A-83A1-50F30D0B3F7E}"/>
              </a:ext>
            </a:extLst>
          </p:cNvPr>
          <p:cNvSpPr/>
          <p:nvPr/>
        </p:nvSpPr>
        <p:spPr>
          <a:xfrm>
            <a:off x="4805516" y="1600200"/>
            <a:ext cx="4023852" cy="923330"/>
          </a:xfrm>
          <a:prstGeom prst="rect">
            <a:avLst/>
          </a:prstGeom>
        </p:spPr>
        <p:txBody>
          <a:bodyPr wrap="square">
            <a:spAutoFit/>
          </a:bodyPr>
          <a:lstStyle/>
          <a:p>
            <a:r>
              <a:rPr lang="en-US" b="1" dirty="0">
                <a:latin typeface="Arial" panose="020B0604020202020204" pitchFamily="34" charset="0"/>
              </a:rPr>
              <a:t>The susceptible fraction is the critical limiting factor to the start and stop of an epidemic </a:t>
            </a:r>
            <a:endParaRPr lang="en-US" b="1" i="0" dirty="0">
              <a:effectLst/>
              <a:latin typeface="Arial" panose="020B0604020202020204" pitchFamily="34" charset="0"/>
            </a:endParaRPr>
          </a:p>
        </p:txBody>
      </p:sp>
      <p:sp>
        <p:nvSpPr>
          <p:cNvPr id="7" name="Rectangle 6">
            <a:extLst>
              <a:ext uri="{FF2B5EF4-FFF2-40B4-BE49-F238E27FC236}">
                <a16:creationId xmlns:a16="http://schemas.microsoft.com/office/drawing/2014/main" id="{6B91460C-1464-430D-9B60-86300656E03C}"/>
              </a:ext>
            </a:extLst>
          </p:cNvPr>
          <p:cNvSpPr/>
          <p:nvPr/>
        </p:nvSpPr>
        <p:spPr>
          <a:xfrm>
            <a:off x="5297129" y="2752131"/>
            <a:ext cx="3193026" cy="830997"/>
          </a:xfrm>
          <a:prstGeom prst="rect">
            <a:avLst/>
          </a:prstGeom>
        </p:spPr>
        <p:txBody>
          <a:bodyPr wrap="square">
            <a:spAutoFit/>
          </a:bodyPr>
          <a:lstStyle/>
          <a:p>
            <a:r>
              <a:rPr lang="en-US" sz="1600" b="1" dirty="0">
                <a:latin typeface="Arial" panose="020B0604020202020204" pitchFamily="34" charset="0"/>
              </a:rPr>
              <a:t>Final Epidemic Size</a:t>
            </a:r>
          </a:p>
          <a:p>
            <a:r>
              <a:rPr lang="en-US" sz="1600" b="1" dirty="0">
                <a:latin typeface="Arial" panose="020B0604020202020204" pitchFamily="34" charset="0"/>
              </a:rPr>
              <a:t>• No exact analytical solution</a:t>
            </a:r>
          </a:p>
          <a:p>
            <a:r>
              <a:rPr lang="en-US" sz="1600" b="1" dirty="0">
                <a:latin typeface="Arial" panose="020B0604020202020204" pitchFamily="34" charset="0"/>
              </a:rPr>
              <a:t>• Requires numerical solution</a:t>
            </a:r>
            <a:endParaRPr lang="en-US" sz="1600" b="1" i="0" dirty="0">
              <a:effectLst/>
              <a:latin typeface="Arial" panose="020B0604020202020204" pitchFamily="34" charset="0"/>
            </a:endParaRPr>
          </a:p>
        </p:txBody>
      </p:sp>
    </p:spTree>
    <p:extLst>
      <p:ext uri="{BB962C8B-B14F-4D97-AF65-F5344CB8AC3E}">
        <p14:creationId xmlns:p14="http://schemas.microsoft.com/office/powerpoint/2010/main" val="1112130262"/>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19CDF-4639-4573-962E-5B24169E90F1}"/>
              </a:ext>
            </a:extLst>
          </p:cNvPr>
          <p:cNvSpPr>
            <a:spLocks noGrp="1"/>
          </p:cNvSpPr>
          <p:nvPr>
            <p:ph type="title"/>
          </p:nvPr>
        </p:nvSpPr>
        <p:spPr>
          <a:xfrm>
            <a:off x="304800" y="739069"/>
            <a:ext cx="6400800" cy="480131"/>
          </a:xfrm>
        </p:spPr>
        <p:txBody>
          <a:bodyPr/>
          <a:lstStyle/>
          <a:p>
            <a:r>
              <a:rPr lang="en-US" sz="2800" dirty="0"/>
              <a:t>Epidemic Curve and Exponential Growth</a:t>
            </a:r>
          </a:p>
        </p:txBody>
      </p:sp>
      <p:pic>
        <p:nvPicPr>
          <p:cNvPr id="4" name="Picture 3">
            <a:extLst>
              <a:ext uri="{FF2B5EF4-FFF2-40B4-BE49-F238E27FC236}">
                <a16:creationId xmlns:a16="http://schemas.microsoft.com/office/drawing/2014/main" id="{A71F745F-6C58-4432-8F06-80D20DE07E68}"/>
              </a:ext>
            </a:extLst>
          </p:cNvPr>
          <p:cNvPicPr>
            <a:picLocks noChangeAspect="1"/>
          </p:cNvPicPr>
          <p:nvPr/>
        </p:nvPicPr>
        <p:blipFill rotWithShape="1">
          <a:blip r:embed="rId2"/>
          <a:srcRect l="40000" t="29259" r="40834" b="52963"/>
          <a:stretch/>
        </p:blipFill>
        <p:spPr>
          <a:xfrm>
            <a:off x="4923505" y="2898058"/>
            <a:ext cx="3810000" cy="2057400"/>
          </a:xfrm>
          <a:prstGeom prst="rect">
            <a:avLst/>
          </a:prstGeom>
        </p:spPr>
      </p:pic>
      <p:sp>
        <p:nvSpPr>
          <p:cNvPr id="5" name="Oval 4">
            <a:extLst>
              <a:ext uri="{FF2B5EF4-FFF2-40B4-BE49-F238E27FC236}">
                <a16:creationId xmlns:a16="http://schemas.microsoft.com/office/drawing/2014/main" id="{6DF77A88-681D-4068-BAEA-6839A3AA2A8E}"/>
              </a:ext>
            </a:extLst>
          </p:cNvPr>
          <p:cNvSpPr/>
          <p:nvPr/>
        </p:nvSpPr>
        <p:spPr>
          <a:xfrm>
            <a:off x="7740196" y="4495800"/>
            <a:ext cx="990851" cy="612287"/>
          </a:xfrm>
          <a:prstGeom prst="ellipse">
            <a:avLst/>
          </a:prstGeom>
          <a:noFill/>
          <a:ln w="38100">
            <a:solidFill>
              <a:srgbClr val="8C151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86565EE-7DA3-4B8D-976A-68DD37E5EDFC}"/>
              </a:ext>
            </a:extLst>
          </p:cNvPr>
          <p:cNvPicPr>
            <a:picLocks noChangeAspect="1"/>
          </p:cNvPicPr>
          <p:nvPr/>
        </p:nvPicPr>
        <p:blipFill rotWithShape="1">
          <a:blip r:embed="rId3"/>
          <a:srcRect l="34561" t="19123" r="34961" b="41036"/>
          <a:stretch/>
        </p:blipFill>
        <p:spPr>
          <a:xfrm>
            <a:off x="304800" y="1485900"/>
            <a:ext cx="3886200" cy="2819400"/>
          </a:xfrm>
          <a:prstGeom prst="rect">
            <a:avLst/>
          </a:prstGeom>
        </p:spPr>
      </p:pic>
      <p:sp>
        <p:nvSpPr>
          <p:cNvPr id="8" name="Oval 7">
            <a:extLst>
              <a:ext uri="{FF2B5EF4-FFF2-40B4-BE49-F238E27FC236}">
                <a16:creationId xmlns:a16="http://schemas.microsoft.com/office/drawing/2014/main" id="{4765F1F3-E683-45F6-8047-DA664D44E2FF}"/>
              </a:ext>
            </a:extLst>
          </p:cNvPr>
          <p:cNvSpPr/>
          <p:nvPr/>
        </p:nvSpPr>
        <p:spPr>
          <a:xfrm>
            <a:off x="3009774" y="3443748"/>
            <a:ext cx="990851" cy="612287"/>
          </a:xfrm>
          <a:prstGeom prst="ellipse">
            <a:avLst/>
          </a:prstGeom>
          <a:noFill/>
          <a:ln w="38100">
            <a:solidFill>
              <a:srgbClr val="8C151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AE14EF-7C53-4656-B7AA-8B8E46B6E78A}"/>
              </a:ext>
            </a:extLst>
          </p:cNvPr>
          <p:cNvSpPr/>
          <p:nvPr/>
        </p:nvSpPr>
        <p:spPr>
          <a:xfrm>
            <a:off x="533400" y="4419600"/>
            <a:ext cx="4572000" cy="461665"/>
          </a:xfrm>
          <a:prstGeom prst="rect">
            <a:avLst/>
          </a:prstGeom>
        </p:spPr>
        <p:txBody>
          <a:bodyPr>
            <a:spAutoFit/>
          </a:bodyPr>
          <a:lstStyle/>
          <a:p>
            <a:r>
              <a:rPr lang="en-US" sz="1200" dirty="0">
                <a:hlinkClick r:id="rId4"/>
              </a:rPr>
              <a:t>https://www.vox.com/future-perfect/2020/3/12/21172040/coronavirus-covid-19-virus-charts</a:t>
            </a:r>
            <a:endParaRPr lang="en-US" sz="1200" dirty="0"/>
          </a:p>
        </p:txBody>
      </p:sp>
      <p:sp>
        <p:nvSpPr>
          <p:cNvPr id="10" name="Rectangle 9">
            <a:extLst>
              <a:ext uri="{FF2B5EF4-FFF2-40B4-BE49-F238E27FC236}">
                <a16:creationId xmlns:a16="http://schemas.microsoft.com/office/drawing/2014/main" id="{5D790F69-E401-4CC8-9EDD-1492DA3AA3AD}"/>
              </a:ext>
            </a:extLst>
          </p:cNvPr>
          <p:cNvSpPr/>
          <p:nvPr/>
        </p:nvSpPr>
        <p:spPr>
          <a:xfrm>
            <a:off x="3810000" y="5715000"/>
            <a:ext cx="5029200" cy="276999"/>
          </a:xfrm>
          <a:prstGeom prst="rect">
            <a:avLst/>
          </a:prstGeom>
        </p:spPr>
        <p:txBody>
          <a:bodyPr wrap="square">
            <a:spAutoFit/>
          </a:bodyPr>
          <a:lstStyle/>
          <a:p>
            <a:r>
              <a:rPr lang="en-US" sz="1200" dirty="0">
                <a:hlinkClick r:id="rId5"/>
              </a:rPr>
              <a:t>https://www.washingtonpost.com/graphics/2020/world/corona-simulator/</a:t>
            </a:r>
            <a:endParaRPr lang="en-US" sz="1200" dirty="0"/>
          </a:p>
        </p:txBody>
      </p:sp>
    </p:spTree>
    <p:extLst>
      <p:ext uri="{BB962C8B-B14F-4D97-AF65-F5344CB8AC3E}">
        <p14:creationId xmlns:p14="http://schemas.microsoft.com/office/powerpoint/2010/main" val="2568647154"/>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299" y="533400"/>
            <a:ext cx="6079901" cy="535531"/>
          </a:xfrm>
        </p:spPr>
        <p:txBody>
          <a:bodyPr/>
          <a:lstStyle/>
          <a:p>
            <a:r>
              <a:rPr lang="en-US" dirty="0"/>
              <a:t>Resources:</a:t>
            </a:r>
          </a:p>
        </p:txBody>
      </p:sp>
      <p:sp>
        <p:nvSpPr>
          <p:cNvPr id="4" name="Content Placeholder 3"/>
          <p:cNvSpPr>
            <a:spLocks noGrp="1"/>
          </p:cNvSpPr>
          <p:nvPr>
            <p:ph sz="half" idx="2"/>
          </p:nvPr>
        </p:nvSpPr>
        <p:spPr>
          <a:xfrm>
            <a:off x="629841" y="2006789"/>
            <a:ext cx="7730158" cy="3694527"/>
          </a:xfrm>
        </p:spPr>
        <p:txBody>
          <a:bodyPr>
            <a:normAutofit/>
          </a:bodyPr>
          <a:lstStyle/>
          <a:p>
            <a:pPr marL="0" indent="0">
              <a:buNone/>
            </a:pPr>
            <a:r>
              <a:rPr lang="en-US" dirty="0"/>
              <a:t>CDC:</a:t>
            </a:r>
          </a:p>
          <a:p>
            <a:pPr marL="0" indent="0">
              <a:buNone/>
            </a:pPr>
            <a:r>
              <a:rPr lang="en-US" dirty="0">
                <a:hlinkClick r:id="rId2"/>
              </a:rPr>
              <a:t>https://www.cdc.gov/coronavirus/2019-ncov/index.html</a:t>
            </a:r>
            <a:endParaRPr lang="en-US" dirty="0"/>
          </a:p>
          <a:p>
            <a:pPr marL="0" indent="0">
              <a:buNone/>
            </a:pPr>
            <a:r>
              <a:rPr lang="en-US" dirty="0">
                <a:hlinkClick r:id="rId3"/>
              </a:rPr>
              <a:t>https://www.cdc.gov/coronavirus/index.html</a:t>
            </a:r>
            <a:endParaRPr lang="en-US" dirty="0"/>
          </a:p>
          <a:p>
            <a:pPr marL="0" indent="0">
              <a:buNone/>
            </a:pPr>
            <a:endParaRPr lang="en-US" dirty="0"/>
          </a:p>
          <a:p>
            <a:pPr marL="0" indent="0">
              <a:buNone/>
            </a:pPr>
            <a:r>
              <a:rPr lang="en-US" dirty="0"/>
              <a:t>WHO:</a:t>
            </a:r>
          </a:p>
          <a:p>
            <a:pPr marL="0" indent="0">
              <a:buNone/>
            </a:pPr>
            <a:r>
              <a:rPr lang="en-US" dirty="0">
                <a:hlinkClick r:id="rId4"/>
              </a:rPr>
              <a:t>https://www.who.int/health-topics/coronavirus</a:t>
            </a:r>
            <a:endParaRPr lang="en-US" dirty="0"/>
          </a:p>
          <a:p>
            <a:pPr marL="0" indent="0">
              <a:buNone/>
            </a:pPr>
            <a:endParaRPr lang="en-US" dirty="0"/>
          </a:p>
          <a:p>
            <a:pPr marL="0" indent="0">
              <a:buNone/>
            </a:pPr>
            <a:r>
              <a:rPr lang="en-US" dirty="0"/>
              <a:t>Santa Clara County Public Health:</a:t>
            </a:r>
          </a:p>
          <a:p>
            <a:pPr marL="0" indent="0">
              <a:buNone/>
            </a:pPr>
            <a:r>
              <a:rPr lang="en-US" u="sng" dirty="0">
                <a:hlinkClick r:id="rId5"/>
              </a:rPr>
              <a:t>www.sccgov.org/sites/phd-p/Diseases/novel-coronavirus</a:t>
            </a:r>
            <a:endParaRPr lang="en-US" u="sng" dirty="0"/>
          </a:p>
          <a:p>
            <a:pPr marL="0" indent="0">
              <a:buNone/>
            </a:pPr>
            <a:endParaRPr lang="en-US" dirty="0"/>
          </a:p>
        </p:txBody>
      </p:sp>
    </p:spTree>
    <p:extLst>
      <p:ext uri="{BB962C8B-B14F-4D97-AF65-F5344CB8AC3E}">
        <p14:creationId xmlns:p14="http://schemas.microsoft.com/office/powerpoint/2010/main" val="3187154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383309"/>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DF227-C8EF-4F5B-83B1-DB0248529B5E}"/>
              </a:ext>
            </a:extLst>
          </p:cNvPr>
          <p:cNvPicPr>
            <a:picLocks noChangeAspect="1"/>
          </p:cNvPicPr>
          <p:nvPr/>
        </p:nvPicPr>
        <p:blipFill rotWithShape="1">
          <a:blip r:embed="rId2"/>
          <a:srcRect l="54167" t="26296" r="27500" b="15926"/>
          <a:stretch/>
        </p:blipFill>
        <p:spPr>
          <a:xfrm>
            <a:off x="2743200" y="1371600"/>
            <a:ext cx="3276600" cy="3886200"/>
          </a:xfrm>
          <a:prstGeom prst="rect">
            <a:avLst/>
          </a:prstGeom>
        </p:spPr>
      </p:pic>
      <p:sp>
        <p:nvSpPr>
          <p:cNvPr id="5" name="Title 4">
            <a:extLst>
              <a:ext uri="{FF2B5EF4-FFF2-40B4-BE49-F238E27FC236}">
                <a16:creationId xmlns:a16="http://schemas.microsoft.com/office/drawing/2014/main" id="{6823E811-959C-46CA-A55C-FCF24FE410E9}"/>
              </a:ext>
            </a:extLst>
          </p:cNvPr>
          <p:cNvSpPr>
            <a:spLocks noGrp="1"/>
          </p:cNvSpPr>
          <p:nvPr>
            <p:ph type="title"/>
          </p:nvPr>
        </p:nvSpPr>
        <p:spPr/>
        <p:txBody>
          <a:bodyPr/>
          <a:lstStyle/>
          <a:p>
            <a:r>
              <a:rPr lang="en-US" dirty="0"/>
              <a:t>COVID-19 Experience in China</a:t>
            </a:r>
          </a:p>
        </p:txBody>
      </p:sp>
      <p:sp>
        <p:nvSpPr>
          <p:cNvPr id="7" name="Rectangle 6">
            <a:extLst>
              <a:ext uri="{FF2B5EF4-FFF2-40B4-BE49-F238E27FC236}">
                <a16:creationId xmlns:a16="http://schemas.microsoft.com/office/drawing/2014/main" id="{F5420B9D-0449-4A00-B66F-BAC8FF22E4B8}"/>
              </a:ext>
            </a:extLst>
          </p:cNvPr>
          <p:cNvSpPr/>
          <p:nvPr/>
        </p:nvSpPr>
        <p:spPr>
          <a:xfrm>
            <a:off x="3962400" y="5486400"/>
            <a:ext cx="4572000" cy="276999"/>
          </a:xfrm>
          <a:prstGeom prst="rect">
            <a:avLst/>
          </a:prstGeom>
        </p:spPr>
        <p:txBody>
          <a:bodyPr>
            <a:spAutoFit/>
          </a:bodyPr>
          <a:lstStyle/>
          <a:p>
            <a:r>
              <a:rPr lang="en-US" sz="1200" dirty="0">
                <a:hlinkClick r:id="rId3"/>
              </a:rPr>
              <a:t>file:///C:/Users/bonniem/Downloads/jama_wu_2020_vp_200028.pdf</a:t>
            </a:r>
            <a:endParaRPr lang="en-US" sz="1200" dirty="0"/>
          </a:p>
        </p:txBody>
      </p:sp>
      <p:cxnSp>
        <p:nvCxnSpPr>
          <p:cNvPr id="10" name="Straight Arrow Connector 9">
            <a:extLst>
              <a:ext uri="{FF2B5EF4-FFF2-40B4-BE49-F238E27FC236}">
                <a16:creationId xmlns:a16="http://schemas.microsoft.com/office/drawing/2014/main" id="{C35D0E25-618C-4438-ADB5-74956A6276A3}"/>
              </a:ext>
            </a:extLst>
          </p:cNvPr>
          <p:cNvCxnSpPr>
            <a:cxnSpLocks/>
          </p:cNvCxnSpPr>
          <p:nvPr/>
        </p:nvCxnSpPr>
        <p:spPr>
          <a:xfrm>
            <a:off x="1905000" y="2819400"/>
            <a:ext cx="1094014" cy="0"/>
          </a:xfrm>
          <a:prstGeom prst="straightConnector1">
            <a:avLst/>
          </a:prstGeom>
          <a:ln w="28575" cap="flat" cmpd="sng" algn="ctr">
            <a:solidFill>
              <a:srgbClr val="8C1515"/>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E9A8B76-5A1C-4888-8125-3F03B98BFADD}"/>
              </a:ext>
            </a:extLst>
          </p:cNvPr>
          <p:cNvCxnSpPr>
            <a:cxnSpLocks/>
          </p:cNvCxnSpPr>
          <p:nvPr/>
        </p:nvCxnSpPr>
        <p:spPr>
          <a:xfrm>
            <a:off x="1905000" y="4648200"/>
            <a:ext cx="1094014" cy="0"/>
          </a:xfrm>
          <a:prstGeom prst="straightConnector1">
            <a:avLst/>
          </a:prstGeom>
          <a:ln w="28575" cap="flat" cmpd="sng" algn="ctr">
            <a:solidFill>
              <a:srgbClr val="8C1515"/>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60A7084-0D4E-4667-B553-91D48144BC85}"/>
              </a:ext>
            </a:extLst>
          </p:cNvPr>
          <p:cNvCxnSpPr>
            <a:cxnSpLocks/>
          </p:cNvCxnSpPr>
          <p:nvPr/>
        </p:nvCxnSpPr>
        <p:spPr>
          <a:xfrm>
            <a:off x="1905000" y="3429000"/>
            <a:ext cx="1094014" cy="0"/>
          </a:xfrm>
          <a:prstGeom prst="straightConnector1">
            <a:avLst/>
          </a:prstGeom>
          <a:ln w="28575" cap="flat" cmpd="sng" algn="ctr">
            <a:solidFill>
              <a:srgbClr val="8C1515"/>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2E54393-E7E5-4723-B025-080D80F8124C}"/>
              </a:ext>
            </a:extLst>
          </p:cNvPr>
          <p:cNvCxnSpPr>
            <a:cxnSpLocks/>
          </p:cNvCxnSpPr>
          <p:nvPr/>
        </p:nvCxnSpPr>
        <p:spPr>
          <a:xfrm>
            <a:off x="1905000" y="2362200"/>
            <a:ext cx="1094014" cy="0"/>
          </a:xfrm>
          <a:prstGeom prst="straightConnector1">
            <a:avLst/>
          </a:prstGeom>
          <a:ln w="28575" cap="flat" cmpd="sng" algn="ctr">
            <a:solidFill>
              <a:srgbClr val="8C1515"/>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7381861"/>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2,143 Pediatric </a:t>
            </a:r>
            <a:r>
              <a:rPr lang="en-US" dirty="0" err="1"/>
              <a:t>COVID</a:t>
            </a:r>
            <a:r>
              <a:rPr lang="en-US" dirty="0"/>
              <a:t>-19 Cases in China</a:t>
            </a:r>
          </a:p>
        </p:txBody>
      </p:sp>
      <p:sp>
        <p:nvSpPr>
          <p:cNvPr id="4" name="Content Placeholder 3"/>
          <p:cNvSpPr>
            <a:spLocks noGrp="1"/>
          </p:cNvSpPr>
          <p:nvPr>
            <p:ph idx="1"/>
          </p:nvPr>
        </p:nvSpPr>
        <p:spPr/>
        <p:txBody>
          <a:bodyPr>
            <a:normAutofit fontScale="85000" lnSpcReduction="20000"/>
          </a:bodyPr>
          <a:lstStyle/>
          <a:p>
            <a:r>
              <a:rPr lang="en-US" dirty="0"/>
              <a:t>Asymptomatic infection: No clinical symptoms and signs and the chest imaging is normal, but the SARS-</a:t>
            </a:r>
            <a:r>
              <a:rPr lang="en-US" dirty="0" err="1"/>
              <a:t>CoV</a:t>
            </a:r>
            <a:r>
              <a:rPr lang="en-US" dirty="0"/>
              <a:t>-2 PCR is positive. </a:t>
            </a:r>
          </a:p>
          <a:p>
            <a:r>
              <a:rPr lang="en-US" dirty="0"/>
              <a:t>Mild: Acute upper respiratory tract symptoms, including fever, fatigue, myalgia, cough, sore throat, runny nose, and sneezing. Physical examination shows congestion of the pharynx and no </a:t>
            </a:r>
            <a:r>
              <a:rPr lang="en-US" dirty="0" err="1"/>
              <a:t>auscultory</a:t>
            </a:r>
            <a:r>
              <a:rPr lang="en-US" dirty="0"/>
              <a:t> abnormalities. Some cases may have no fever, or have only digestive symptoms such as nausea, vomiting, abdominal pain and diarrhea. </a:t>
            </a:r>
          </a:p>
          <a:p>
            <a:r>
              <a:rPr lang="en-US" dirty="0"/>
              <a:t>Moderate: Pneumonia, frequent fever and cough (mostly dry, then productive), some may have wheezing, but no obvious hypoxemia such as shortness of breath, and lungs with rhonchi. Some cases may have no clinical signs and symptoms, but chest CT shows lung lesions. </a:t>
            </a:r>
          </a:p>
          <a:p>
            <a:r>
              <a:rPr lang="en-US" dirty="0"/>
              <a:t>Severe: Early respiratory symptoms such as fever and cough, may be accompanied by gastrointestinal symptoms such as diarrhea. The disease usually progresses around 1 week, and dyspnea occurs, with central cyanosis. Oxygen saturation is less than 92%, with other hypoxia manifestations. </a:t>
            </a:r>
          </a:p>
          <a:p>
            <a:r>
              <a:rPr lang="en-US" dirty="0"/>
              <a:t>Critical: Rapid progression to acute respiratory distress syndrome (</a:t>
            </a:r>
            <a:r>
              <a:rPr lang="en-US" dirty="0" err="1"/>
              <a:t>ARDS</a:t>
            </a:r>
            <a:r>
              <a:rPr lang="en-US" dirty="0"/>
              <a:t>) or respiratory failure, with or without shock, encephalopathy, myocardial injury or heart failure, coagulation dysfunction, and acute kidney injury. Organ dysfunction can be life threatening. </a:t>
            </a:r>
          </a:p>
        </p:txBody>
      </p:sp>
      <p:sp>
        <p:nvSpPr>
          <p:cNvPr id="5" name="TextBox 4"/>
          <p:cNvSpPr txBox="1"/>
          <p:nvPr/>
        </p:nvSpPr>
        <p:spPr>
          <a:xfrm>
            <a:off x="2293144" y="941993"/>
            <a:ext cx="6750844" cy="300082"/>
          </a:xfrm>
          <a:prstGeom prst="rect">
            <a:avLst/>
          </a:prstGeom>
          <a:noFill/>
        </p:spPr>
        <p:txBody>
          <a:bodyPr wrap="square" rtlCol="0">
            <a:spAutoFit/>
          </a:bodyPr>
          <a:lstStyle/>
          <a:p>
            <a:r>
              <a:rPr lang="en-US" sz="1350" dirty="0"/>
              <a:t>Dong et al., </a:t>
            </a:r>
            <a:r>
              <a:rPr lang="en-US" sz="1350" i="1" dirty="0"/>
              <a:t>Pediatrics. </a:t>
            </a:r>
            <a:r>
              <a:rPr lang="en-US" sz="1350" dirty="0"/>
              <a:t>2020; </a:t>
            </a:r>
            <a:r>
              <a:rPr lang="en-US" sz="1350" dirty="0" err="1"/>
              <a:t>doi</a:t>
            </a:r>
            <a:r>
              <a:rPr lang="en-US" sz="1350" dirty="0"/>
              <a:t>: 10.1542/</a:t>
            </a:r>
            <a:r>
              <a:rPr lang="en-US" sz="1350" dirty="0" err="1"/>
              <a:t>peds.2020</a:t>
            </a:r>
            <a:r>
              <a:rPr lang="en-US" sz="1350" dirty="0"/>
              <a:t>-0702; Advance Released March 16, 2020</a:t>
            </a:r>
          </a:p>
        </p:txBody>
      </p:sp>
    </p:spTree>
    <p:extLst>
      <p:ext uri="{BB962C8B-B14F-4D97-AF65-F5344CB8AC3E}">
        <p14:creationId xmlns:p14="http://schemas.microsoft.com/office/powerpoint/2010/main" val="2010396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Coronaviruses</a:t>
            </a:r>
          </a:p>
        </p:txBody>
      </p:sp>
      <p:sp>
        <p:nvSpPr>
          <p:cNvPr id="3" name="Content Placeholder 2"/>
          <p:cNvSpPr>
            <a:spLocks noGrp="1"/>
          </p:cNvSpPr>
          <p:nvPr>
            <p:ph idx="1"/>
          </p:nvPr>
        </p:nvSpPr>
        <p:spPr/>
        <p:txBody>
          <a:bodyPr/>
          <a:lstStyle/>
          <a:p>
            <a:r>
              <a:rPr lang="en-US" dirty="0"/>
              <a:t>Enveloped +RNA virus named for solar </a:t>
            </a:r>
            <a:br>
              <a:rPr lang="en-US" dirty="0"/>
            </a:br>
            <a:r>
              <a:rPr lang="en-US" dirty="0"/>
              <a:t>corona-like appearance of their </a:t>
            </a:r>
            <a:r>
              <a:rPr lang="en-US" dirty="0" err="1"/>
              <a:t>virions</a:t>
            </a:r>
            <a:endParaRPr lang="en-US" dirty="0"/>
          </a:p>
          <a:p>
            <a:r>
              <a:rPr lang="en-US" dirty="0"/>
              <a:t>Second most prevalent cause of the </a:t>
            </a:r>
            <a:br>
              <a:rPr lang="en-US" dirty="0"/>
            </a:br>
            <a:r>
              <a:rPr lang="en-US" dirty="0"/>
              <a:t>common cold</a:t>
            </a:r>
          </a:p>
          <a:p>
            <a:pPr marL="214313" indent="-214313"/>
            <a:r>
              <a:rPr lang="en-US" dirty="0"/>
              <a:t>Replicate at lower temperatures, thus </a:t>
            </a:r>
            <a:br>
              <a:rPr lang="en-US" dirty="0"/>
            </a:br>
            <a:r>
              <a:rPr lang="en-US" dirty="0"/>
              <a:t>predilection for upper respiratory tract</a:t>
            </a:r>
          </a:p>
          <a:p>
            <a:pPr marL="214313" indent="-214313"/>
            <a:r>
              <a:rPr lang="en-US" dirty="0"/>
              <a:t>The corona helps the enveloped virus </a:t>
            </a:r>
            <a:br>
              <a:rPr lang="en-US" dirty="0"/>
            </a:br>
            <a:r>
              <a:rPr lang="en-US" dirty="0"/>
              <a:t>survive the GI tract</a:t>
            </a:r>
          </a:p>
          <a:p>
            <a:pPr marL="214313" indent="-214313"/>
            <a:r>
              <a:rPr lang="en-US" dirty="0"/>
              <a:t>Control of transmission is difficult</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15307" y="2400300"/>
            <a:ext cx="3882596" cy="3089672"/>
          </a:xfrm>
          <a:prstGeom prst="rect">
            <a:avLst/>
          </a:prstGeom>
        </p:spPr>
      </p:pic>
      <p:sp>
        <p:nvSpPr>
          <p:cNvPr id="5" name="Rectangle 4"/>
          <p:cNvSpPr/>
          <p:nvPr/>
        </p:nvSpPr>
        <p:spPr>
          <a:xfrm>
            <a:off x="4957763" y="5279231"/>
            <a:ext cx="371475" cy="28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15110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2,143 Pediatric </a:t>
            </a:r>
            <a:r>
              <a:rPr lang="en-US" dirty="0" err="1"/>
              <a:t>COVID</a:t>
            </a:r>
            <a:r>
              <a:rPr lang="en-US" dirty="0"/>
              <a:t>-19 Cases in China</a:t>
            </a:r>
          </a:p>
        </p:txBody>
      </p:sp>
      <p:pic>
        <p:nvPicPr>
          <p:cNvPr id="3" name="Picture 2"/>
          <p:cNvPicPr>
            <a:picLocks noChangeAspect="1"/>
          </p:cNvPicPr>
          <p:nvPr/>
        </p:nvPicPr>
        <p:blipFill>
          <a:blip r:embed="rId2"/>
          <a:stretch>
            <a:fillRect/>
          </a:stretch>
        </p:blipFill>
        <p:spPr>
          <a:xfrm>
            <a:off x="1921669" y="1750405"/>
            <a:ext cx="4646968" cy="4136045"/>
          </a:xfrm>
          <a:prstGeom prst="rect">
            <a:avLst/>
          </a:prstGeom>
        </p:spPr>
      </p:pic>
      <p:sp>
        <p:nvSpPr>
          <p:cNvPr id="6" name="TextBox 5"/>
          <p:cNvSpPr txBox="1"/>
          <p:nvPr/>
        </p:nvSpPr>
        <p:spPr>
          <a:xfrm>
            <a:off x="2293144" y="941993"/>
            <a:ext cx="6750844" cy="300082"/>
          </a:xfrm>
          <a:prstGeom prst="rect">
            <a:avLst/>
          </a:prstGeom>
          <a:noFill/>
        </p:spPr>
        <p:txBody>
          <a:bodyPr wrap="square" rtlCol="0">
            <a:spAutoFit/>
          </a:bodyPr>
          <a:lstStyle/>
          <a:p>
            <a:r>
              <a:rPr lang="en-US" sz="1350" dirty="0"/>
              <a:t>Dong et al., </a:t>
            </a:r>
            <a:r>
              <a:rPr lang="en-US" sz="1350" i="1" dirty="0"/>
              <a:t>Pediatrics. </a:t>
            </a:r>
            <a:r>
              <a:rPr lang="en-US" sz="1350" dirty="0"/>
              <a:t>2020; </a:t>
            </a:r>
            <a:r>
              <a:rPr lang="en-US" sz="1350" dirty="0" err="1"/>
              <a:t>doi</a:t>
            </a:r>
            <a:r>
              <a:rPr lang="en-US" sz="1350" dirty="0"/>
              <a:t>: 10.1542/</a:t>
            </a:r>
            <a:r>
              <a:rPr lang="en-US" sz="1350" dirty="0" err="1"/>
              <a:t>peds.2020</a:t>
            </a:r>
            <a:r>
              <a:rPr lang="en-US" sz="1350" dirty="0"/>
              <a:t>-0702; Advance Released March 16, 2020</a:t>
            </a:r>
          </a:p>
        </p:txBody>
      </p:sp>
    </p:spTree>
    <p:extLst>
      <p:ext uri="{BB962C8B-B14F-4D97-AF65-F5344CB8AC3E}">
        <p14:creationId xmlns:p14="http://schemas.microsoft.com/office/powerpoint/2010/main" val="568092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Perinatal and Congenital Transmission</a:t>
            </a:r>
          </a:p>
        </p:txBody>
      </p:sp>
      <p:sp>
        <p:nvSpPr>
          <p:cNvPr id="4" name="Content Placeholder 3"/>
          <p:cNvSpPr>
            <a:spLocks noGrp="1"/>
          </p:cNvSpPr>
          <p:nvPr>
            <p:ph idx="1"/>
          </p:nvPr>
        </p:nvSpPr>
        <p:spPr/>
        <p:txBody>
          <a:bodyPr/>
          <a:lstStyle/>
          <a:p>
            <a:r>
              <a:rPr lang="en-US" dirty="0"/>
              <a:t>Perinatal transmission n=3 (by PCR)</a:t>
            </a:r>
          </a:p>
          <a:p>
            <a:r>
              <a:rPr lang="en-US" dirty="0"/>
              <a:t>In utero transmission n=3 (by IgM)</a:t>
            </a:r>
          </a:p>
        </p:txBody>
      </p:sp>
    </p:spTree>
    <p:extLst>
      <p:ext uri="{BB962C8B-B14F-4D97-AF65-F5344CB8AC3E}">
        <p14:creationId xmlns:p14="http://schemas.microsoft.com/office/powerpoint/2010/main" val="166010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Endemic Coronaviruses (</a:t>
            </a:r>
            <a:r>
              <a:rPr lang="en-US" dirty="0" err="1"/>
              <a:t>HCoVs</a:t>
            </a:r>
            <a:r>
              <a:rPr lang="en-US" dirty="0"/>
              <a:t>)</a:t>
            </a:r>
          </a:p>
        </p:txBody>
      </p:sp>
      <p:sp>
        <p:nvSpPr>
          <p:cNvPr id="3" name="Content Placeholder 2"/>
          <p:cNvSpPr>
            <a:spLocks noGrp="1"/>
          </p:cNvSpPr>
          <p:nvPr>
            <p:ph idx="1"/>
          </p:nvPr>
        </p:nvSpPr>
        <p:spPr/>
        <p:txBody>
          <a:bodyPr>
            <a:normAutofit/>
          </a:bodyPr>
          <a:lstStyle/>
          <a:p>
            <a:r>
              <a:rPr lang="en-US" dirty="0" err="1"/>
              <a:t>229E</a:t>
            </a:r>
            <a:r>
              <a:rPr lang="en-US" dirty="0"/>
              <a:t>, </a:t>
            </a:r>
            <a:r>
              <a:rPr lang="en-US" dirty="0" err="1"/>
              <a:t>HKU1</a:t>
            </a:r>
            <a:r>
              <a:rPr lang="en-US" dirty="0"/>
              <a:t>, </a:t>
            </a:r>
            <a:r>
              <a:rPr lang="en-US" dirty="0" err="1"/>
              <a:t>NL63</a:t>
            </a:r>
            <a:r>
              <a:rPr lang="en-US" dirty="0"/>
              <a:t>, </a:t>
            </a:r>
            <a:r>
              <a:rPr lang="en-US" dirty="0" err="1"/>
              <a:t>OC43</a:t>
            </a:r>
            <a:endParaRPr lang="en-US" dirty="0"/>
          </a:p>
          <a:p>
            <a:r>
              <a:rPr lang="en-US" dirty="0"/>
              <a:t>Up to 15-30% of human colds</a:t>
            </a:r>
          </a:p>
          <a:p>
            <a:r>
              <a:rPr lang="en-US" dirty="0"/>
              <a:t>No durable immunity – frequent cycles of infection</a:t>
            </a:r>
          </a:p>
          <a:p>
            <a:r>
              <a:rPr lang="en-US" dirty="0"/>
              <a:t>Upper respiratory infections – most common</a:t>
            </a:r>
          </a:p>
          <a:p>
            <a:r>
              <a:rPr lang="en-US" dirty="0"/>
              <a:t>Lower respiratory infections – immunocompromised patients</a:t>
            </a:r>
          </a:p>
          <a:p>
            <a:r>
              <a:rPr lang="en-US" dirty="0"/>
              <a:t>Worldwide circulation</a:t>
            </a:r>
          </a:p>
          <a:p>
            <a:r>
              <a:rPr lang="en-US" dirty="0"/>
              <a:t>Winter and early spring</a:t>
            </a:r>
          </a:p>
          <a:p>
            <a:r>
              <a:rPr lang="en-US" dirty="0"/>
              <a:t>No vaccines or antivirals licensed or in use</a:t>
            </a:r>
          </a:p>
        </p:txBody>
      </p:sp>
    </p:spTree>
    <p:extLst>
      <p:ext uri="{BB962C8B-B14F-4D97-AF65-F5344CB8AC3E}">
        <p14:creationId xmlns:p14="http://schemas.microsoft.com/office/powerpoint/2010/main" val="3007586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Emerging Coronaviruses</a:t>
            </a:r>
          </a:p>
        </p:txBody>
      </p:sp>
      <p:sp>
        <p:nvSpPr>
          <p:cNvPr id="3" name="Content Placeholder 2"/>
          <p:cNvSpPr>
            <a:spLocks noGrp="1"/>
          </p:cNvSpPr>
          <p:nvPr>
            <p:ph idx="1"/>
          </p:nvPr>
        </p:nvSpPr>
        <p:spPr/>
        <p:txBody>
          <a:bodyPr/>
          <a:lstStyle/>
          <a:p>
            <a:r>
              <a:rPr lang="en-US" dirty="0"/>
              <a:t>SARS-</a:t>
            </a:r>
            <a:r>
              <a:rPr lang="en-US" dirty="0" err="1"/>
              <a:t>CoV</a:t>
            </a:r>
            <a:r>
              <a:rPr lang="en-US" dirty="0"/>
              <a:t> (2002-2004) – Severe Acute Respiratory Syndrome</a:t>
            </a:r>
          </a:p>
          <a:p>
            <a:pPr lvl="1"/>
            <a:r>
              <a:rPr lang="en-US" dirty="0"/>
              <a:t>&gt; 8,000 cases, 10% mortality, 32 countries in 3 months</a:t>
            </a:r>
          </a:p>
          <a:p>
            <a:pPr lvl="1"/>
            <a:r>
              <a:rPr lang="en-US" dirty="0"/>
              <a:t>Bats → Civet Cats / </a:t>
            </a:r>
            <a:r>
              <a:rPr lang="en-US" dirty="0" err="1"/>
              <a:t>Racoon</a:t>
            </a:r>
            <a:r>
              <a:rPr lang="en-US" dirty="0"/>
              <a:t> Dogs → Humans</a:t>
            </a:r>
          </a:p>
          <a:p>
            <a:r>
              <a:rPr lang="en-US" dirty="0" err="1"/>
              <a:t>MERS-CoV</a:t>
            </a:r>
            <a:endParaRPr lang="en-US" dirty="0"/>
          </a:p>
          <a:p>
            <a:pPr lvl="1"/>
            <a:r>
              <a:rPr lang="en-US" dirty="0"/>
              <a:t>&gt; 2,500 cases, ~ 35% mortality, 27 countries</a:t>
            </a:r>
          </a:p>
          <a:p>
            <a:pPr lvl="1"/>
            <a:r>
              <a:rPr lang="en-US" dirty="0"/>
              <a:t>Bats → Camels → Humans</a:t>
            </a:r>
          </a:p>
          <a:p>
            <a:r>
              <a:rPr lang="en-US" dirty="0"/>
              <a:t>SARS-</a:t>
            </a:r>
            <a:r>
              <a:rPr lang="en-US" dirty="0" err="1"/>
              <a:t>CoV</a:t>
            </a:r>
            <a:r>
              <a:rPr lang="en-US" dirty="0"/>
              <a:t>-2</a:t>
            </a:r>
          </a:p>
          <a:p>
            <a:pPr lvl="1"/>
            <a:r>
              <a:rPr lang="en-US" dirty="0"/>
              <a:t>&gt; 100,000 cases, 1-2% mortality, &gt; 140 countries</a:t>
            </a:r>
          </a:p>
          <a:p>
            <a:pPr lvl="1"/>
            <a:r>
              <a:rPr lang="en-US" dirty="0"/>
              <a:t>Bats → Pangolins??? → Humans</a:t>
            </a:r>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67" r="24719"/>
          <a:stretch/>
        </p:blipFill>
        <p:spPr bwMode="auto">
          <a:xfrm>
            <a:off x="6007894" y="4029075"/>
            <a:ext cx="2014538" cy="1813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6932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First 425 Confirmed Cases of SARS-</a:t>
            </a:r>
            <a:r>
              <a:rPr lang="en-US" dirty="0" err="1"/>
              <a:t>CoV</a:t>
            </a:r>
            <a:r>
              <a:rPr lang="en-US" dirty="0"/>
              <a:t>-2</a:t>
            </a:r>
          </a:p>
        </p:txBody>
      </p:sp>
      <p:sp>
        <p:nvSpPr>
          <p:cNvPr id="5" name="TextBox 4"/>
          <p:cNvSpPr txBox="1"/>
          <p:nvPr/>
        </p:nvSpPr>
        <p:spPr>
          <a:xfrm>
            <a:off x="7429500" y="2050256"/>
            <a:ext cx="1214438" cy="1546577"/>
          </a:xfrm>
          <a:prstGeom prst="rect">
            <a:avLst/>
          </a:prstGeom>
          <a:noFill/>
        </p:spPr>
        <p:txBody>
          <a:bodyPr wrap="square" rtlCol="0">
            <a:spAutoFit/>
          </a:bodyPr>
          <a:lstStyle/>
          <a:p>
            <a:r>
              <a:rPr lang="en-US" sz="1350" dirty="0"/>
              <a:t>Decline after January 8 likely due to delays in diagnosis and lab confirmation</a:t>
            </a:r>
          </a:p>
        </p:txBody>
      </p:sp>
      <p:pic>
        <p:nvPicPr>
          <p:cNvPr id="6" name="Picture 5"/>
          <p:cNvPicPr>
            <a:picLocks noChangeAspect="1"/>
          </p:cNvPicPr>
          <p:nvPr/>
        </p:nvPicPr>
        <p:blipFill>
          <a:blip r:embed="rId2"/>
          <a:stretch>
            <a:fillRect/>
          </a:stretch>
        </p:blipFill>
        <p:spPr>
          <a:xfrm>
            <a:off x="1178347" y="1775222"/>
            <a:ext cx="5765378" cy="4057404"/>
          </a:xfrm>
          <a:prstGeom prst="rect">
            <a:avLst/>
          </a:prstGeom>
        </p:spPr>
      </p:pic>
      <p:sp>
        <p:nvSpPr>
          <p:cNvPr id="3" name="TextBox 2"/>
          <p:cNvSpPr txBox="1"/>
          <p:nvPr/>
        </p:nvSpPr>
        <p:spPr>
          <a:xfrm>
            <a:off x="6072454" y="5401382"/>
            <a:ext cx="3314168" cy="369332"/>
          </a:xfrm>
          <a:prstGeom prst="rect">
            <a:avLst/>
          </a:prstGeom>
          <a:noFill/>
        </p:spPr>
        <p:txBody>
          <a:bodyPr wrap="square" rtlCol="0">
            <a:spAutoFit/>
          </a:bodyPr>
          <a:lstStyle/>
          <a:p>
            <a:r>
              <a:rPr lang="en-US" sz="900" dirty="0">
                <a:latin typeface="Times New Roman" panose="02020603050405020304" pitchFamily="18" charset="0"/>
              </a:rPr>
              <a:t>Li et al, NEJM 2020, DOI: 10.1056/</a:t>
            </a:r>
            <a:r>
              <a:rPr lang="en-US" sz="900" dirty="0" err="1">
                <a:latin typeface="Times New Roman" panose="02020603050405020304" pitchFamily="18" charset="0"/>
              </a:rPr>
              <a:t>NEJMoa2001316</a:t>
            </a:r>
            <a:endParaRPr lang="en-US" sz="900" dirty="0">
              <a:latin typeface="Times New Roman" panose="02020603050405020304" pitchFamily="18" charset="0"/>
            </a:endParaRPr>
          </a:p>
          <a:p>
            <a:r>
              <a:rPr lang="en-US" sz="900" dirty="0">
                <a:latin typeface="Times New Roman" panose="02020603050405020304" pitchFamily="18" charset="0"/>
              </a:rPr>
              <a:t>January 29, 2020</a:t>
            </a:r>
          </a:p>
        </p:txBody>
      </p:sp>
    </p:spTree>
    <p:extLst>
      <p:ext uri="{BB962C8B-B14F-4D97-AF65-F5344CB8AC3E}">
        <p14:creationId xmlns:p14="http://schemas.microsoft.com/office/powerpoint/2010/main" val="3621465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72,314 Cases Reported by Chinese CDC</a:t>
            </a:r>
          </a:p>
        </p:txBody>
      </p:sp>
      <p:pic>
        <p:nvPicPr>
          <p:cNvPr id="3" name="Picture 2"/>
          <p:cNvPicPr>
            <a:picLocks noChangeAspect="1"/>
          </p:cNvPicPr>
          <p:nvPr/>
        </p:nvPicPr>
        <p:blipFill>
          <a:blip r:embed="rId2"/>
          <a:stretch>
            <a:fillRect/>
          </a:stretch>
        </p:blipFill>
        <p:spPr>
          <a:xfrm>
            <a:off x="914400" y="1814172"/>
            <a:ext cx="7665244" cy="4001642"/>
          </a:xfrm>
          <a:prstGeom prst="rect">
            <a:avLst/>
          </a:prstGeom>
        </p:spPr>
      </p:pic>
      <p:sp>
        <p:nvSpPr>
          <p:cNvPr id="4" name="TextBox 3"/>
          <p:cNvSpPr txBox="1"/>
          <p:nvPr/>
        </p:nvSpPr>
        <p:spPr>
          <a:xfrm>
            <a:off x="71439" y="4831557"/>
            <a:ext cx="2343149" cy="923330"/>
          </a:xfrm>
          <a:prstGeom prst="rect">
            <a:avLst/>
          </a:prstGeom>
          <a:noFill/>
        </p:spPr>
        <p:txBody>
          <a:bodyPr wrap="square" rtlCol="0">
            <a:spAutoFit/>
          </a:bodyPr>
          <a:lstStyle/>
          <a:p>
            <a:r>
              <a:rPr lang="en-US" sz="1350" b="1" dirty="0"/>
              <a:t>Wu and McGoogan</a:t>
            </a:r>
          </a:p>
          <a:p>
            <a:r>
              <a:rPr lang="en-US" sz="1350" i="1" dirty="0"/>
              <a:t>JAMA. </a:t>
            </a:r>
            <a:r>
              <a:rPr lang="en-US" sz="1350" dirty="0"/>
              <a:t>Published online February 24, 2020. </a:t>
            </a:r>
            <a:r>
              <a:rPr lang="en-US" sz="1350" dirty="0" err="1"/>
              <a:t>doi:10.1001</a:t>
            </a:r>
            <a:r>
              <a:rPr lang="en-US" sz="1350" dirty="0"/>
              <a:t>/</a:t>
            </a:r>
            <a:r>
              <a:rPr lang="en-US" sz="1350" dirty="0" err="1"/>
              <a:t>jama.2020.2648</a:t>
            </a:r>
            <a:endParaRPr lang="en-US" sz="1350" b="1" dirty="0"/>
          </a:p>
        </p:txBody>
      </p:sp>
    </p:spTree>
    <p:extLst>
      <p:ext uri="{BB962C8B-B14F-4D97-AF65-F5344CB8AC3E}">
        <p14:creationId xmlns:p14="http://schemas.microsoft.com/office/powerpoint/2010/main" val="84871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COVID</a:t>
            </a:r>
            <a:r>
              <a:rPr lang="en-US" dirty="0"/>
              <a:t>-19 Clinical Symptoms</a:t>
            </a:r>
          </a:p>
        </p:txBody>
      </p:sp>
      <p:sp>
        <p:nvSpPr>
          <p:cNvPr id="3" name="Content Placeholder 2"/>
          <p:cNvSpPr>
            <a:spLocks noGrp="1"/>
          </p:cNvSpPr>
          <p:nvPr>
            <p:ph idx="1"/>
          </p:nvPr>
        </p:nvSpPr>
        <p:spPr/>
        <p:txBody>
          <a:bodyPr>
            <a:normAutofit/>
          </a:bodyPr>
          <a:lstStyle/>
          <a:p>
            <a:r>
              <a:rPr lang="en-US" dirty="0"/>
              <a:t>Fever (83-98%)</a:t>
            </a:r>
          </a:p>
          <a:p>
            <a:r>
              <a:rPr lang="en-US" dirty="0"/>
              <a:t>Cough (46-82%)</a:t>
            </a:r>
          </a:p>
          <a:p>
            <a:r>
              <a:rPr lang="en-US" dirty="0" err="1"/>
              <a:t>Myalagia</a:t>
            </a:r>
            <a:r>
              <a:rPr lang="en-US" dirty="0"/>
              <a:t> or fatigue (11-44%)</a:t>
            </a:r>
          </a:p>
          <a:p>
            <a:r>
              <a:rPr lang="en-US" dirty="0"/>
              <a:t>Shortness of breath (31%)</a:t>
            </a:r>
          </a:p>
          <a:p>
            <a:r>
              <a:rPr lang="en-US" dirty="0"/>
              <a:t>Less common symptoms: diarrhea, productive sputum</a:t>
            </a:r>
          </a:p>
          <a:p>
            <a:r>
              <a:rPr lang="en-US" dirty="0"/>
              <a:t>Potential for worsening clinical course during second week of symptoms</a:t>
            </a:r>
          </a:p>
          <a:p>
            <a:r>
              <a:rPr lang="en-US" dirty="0" err="1"/>
              <a:t>ARDS</a:t>
            </a:r>
            <a:r>
              <a:rPr lang="en-US" dirty="0"/>
              <a:t> developed in 17-29% of hospitalized patients</a:t>
            </a:r>
          </a:p>
          <a:p>
            <a:r>
              <a:rPr lang="en-US" dirty="0"/>
              <a:t>Secondary infection in 10% of hospitalized patients</a:t>
            </a:r>
          </a:p>
        </p:txBody>
      </p:sp>
      <p:sp>
        <p:nvSpPr>
          <p:cNvPr id="4" name="TextBox 3"/>
          <p:cNvSpPr txBox="1"/>
          <p:nvPr/>
        </p:nvSpPr>
        <p:spPr>
          <a:xfrm>
            <a:off x="7103977" y="5348801"/>
            <a:ext cx="1925723" cy="715581"/>
          </a:xfrm>
          <a:prstGeom prst="rect">
            <a:avLst/>
          </a:prstGeom>
          <a:noFill/>
        </p:spPr>
        <p:txBody>
          <a:bodyPr wrap="square" rtlCol="0">
            <a:spAutoFit/>
          </a:bodyPr>
          <a:lstStyle/>
          <a:p>
            <a:r>
              <a:rPr lang="en-US" sz="1350" dirty="0"/>
              <a:t>Chen et al., Lancet 2020</a:t>
            </a:r>
          </a:p>
          <a:p>
            <a:r>
              <a:rPr lang="en-US" sz="1350" dirty="0"/>
              <a:t>Huang et al., Lancet 2020</a:t>
            </a:r>
          </a:p>
        </p:txBody>
      </p:sp>
    </p:spTree>
    <p:extLst>
      <p:ext uri="{BB962C8B-B14F-4D97-AF65-F5344CB8AC3E}">
        <p14:creationId xmlns:p14="http://schemas.microsoft.com/office/powerpoint/2010/main" val="2449287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COVID</a:t>
            </a:r>
            <a:r>
              <a:rPr lang="en-US" dirty="0"/>
              <a:t>-19 Disease Severity</a:t>
            </a:r>
          </a:p>
        </p:txBody>
      </p:sp>
      <p:sp>
        <p:nvSpPr>
          <p:cNvPr id="3" name="Content Placeholder 2"/>
          <p:cNvSpPr>
            <a:spLocks noGrp="1"/>
          </p:cNvSpPr>
          <p:nvPr>
            <p:ph idx="1"/>
          </p:nvPr>
        </p:nvSpPr>
        <p:spPr/>
        <p:txBody>
          <a:bodyPr/>
          <a:lstStyle/>
          <a:p>
            <a:r>
              <a:rPr lang="en-US" dirty="0"/>
              <a:t>36,160 cases (81%) reported mild symptoms</a:t>
            </a:r>
          </a:p>
          <a:p>
            <a:r>
              <a:rPr lang="en-US" dirty="0"/>
              <a:t>6,168 cases (13.8%) reported severe symptoms</a:t>
            </a:r>
          </a:p>
          <a:p>
            <a:r>
              <a:rPr lang="en-US" dirty="0"/>
              <a:t>2,087 cases (4.7%) critically ill</a:t>
            </a:r>
          </a:p>
          <a:p>
            <a:r>
              <a:rPr lang="en-US" dirty="0"/>
              <a:t>Case fatality higher among those with comorbid conditions (2-12%) compared with those with no comorbid conditions (0.9%)</a:t>
            </a:r>
          </a:p>
        </p:txBody>
      </p:sp>
      <p:sp>
        <p:nvSpPr>
          <p:cNvPr id="5" name="TextBox 4"/>
          <p:cNvSpPr txBox="1"/>
          <p:nvPr/>
        </p:nvSpPr>
        <p:spPr>
          <a:xfrm>
            <a:off x="5609195" y="5535634"/>
            <a:ext cx="3270486" cy="507831"/>
          </a:xfrm>
          <a:prstGeom prst="rect">
            <a:avLst/>
          </a:prstGeom>
          <a:noFill/>
        </p:spPr>
        <p:txBody>
          <a:bodyPr wrap="square" rtlCol="0">
            <a:spAutoFit/>
          </a:bodyPr>
          <a:lstStyle/>
          <a:p>
            <a:r>
              <a:rPr lang="en-US" sz="1350" dirty="0"/>
              <a:t>China CDC Weekly Report February 17, 2020</a:t>
            </a:r>
          </a:p>
        </p:txBody>
      </p:sp>
    </p:spTree>
    <p:extLst>
      <p:ext uri="{BB962C8B-B14F-4D97-AF65-F5344CB8AC3E}">
        <p14:creationId xmlns:p14="http://schemas.microsoft.com/office/powerpoint/2010/main" val="1632332586"/>
      </p:ext>
    </p:extLst>
  </p:cSld>
  <p:clrMapOvr>
    <a:masterClrMapping/>
  </p:clrMapOvr>
</p:sld>
</file>

<file path=ppt/theme/theme1.xml><?xml version="1.0" encoding="utf-8"?>
<a:theme xmlns:a="http://schemas.openxmlformats.org/drawingml/2006/main" name="Office Theme">
  <a:themeElements>
    <a:clrScheme name="Custom 48">
      <a:dk1>
        <a:sysClr val="windowText" lastClr="000000"/>
      </a:dk1>
      <a:lt1>
        <a:sysClr val="window" lastClr="FFFFFF"/>
      </a:lt1>
      <a:dk2>
        <a:srgbClr val="696253"/>
      </a:dk2>
      <a:lt2>
        <a:srgbClr val="B9AE98"/>
      </a:lt2>
      <a:accent1>
        <a:srgbClr val="8C1515"/>
      </a:accent1>
      <a:accent2>
        <a:srgbClr val="718899"/>
      </a:accent2>
      <a:accent3>
        <a:srgbClr val="ED9A4F"/>
      </a:accent3>
      <a:accent4>
        <a:srgbClr val="A4B924"/>
      </a:accent4>
      <a:accent5>
        <a:srgbClr val="D9C393"/>
      </a:accent5>
      <a:accent6>
        <a:srgbClr val="104B35"/>
      </a:accent6>
      <a:hlink>
        <a:srgbClr val="56324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ap="flat" cmpd="sng" algn="ctr">
          <a:solidFill>
            <a:schemeClr val="bg2"/>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90000"/>
          </a:lnSpc>
          <a:defRPr dirty="0" smtClean="0">
            <a:solidFill>
              <a:srgbClr val="696253"/>
            </a:solidFill>
          </a:defRPr>
        </a:defPPr>
      </a:lstStyle>
    </a:txDef>
  </a:objectDefaults>
  <a:extraClrSchemeLst/>
</a:theme>
</file>

<file path=ppt/theme/theme2.xml><?xml version="1.0" encoding="utf-8"?>
<a:theme xmlns:a="http://schemas.openxmlformats.org/drawingml/2006/main" name="MMF No Logo">
  <a:themeElements>
    <a:clrScheme name="2_Presentation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Presentation1">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4670" cap="flat" cmpd="sng" algn="in">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rot="10800000" vert="horz" wrap="none" lIns="0" tIns="0" rIns="0" bIns="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4670" cap="flat" cmpd="sng" algn="in">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rot="10800000" vert="horz" wrap="none" lIns="0" tIns="0" rIns="0" bIns="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2_Presentation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Presentation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Presentation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Presentation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Presentation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Presentation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Presentation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Presentation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Presentation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Presentation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Presentation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Presentation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82259</TotalTime>
  <Words>1402</Words>
  <Application>Microsoft Office PowerPoint</Application>
  <PresentationFormat>On-screen Show (4:3)</PresentationFormat>
  <Paragraphs>215</Paragraphs>
  <Slides>31</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Arial Narrow</vt:lpstr>
      <vt:lpstr>Calibri</vt:lpstr>
      <vt:lpstr>Times New Roman</vt:lpstr>
      <vt:lpstr>Wingdings</vt:lpstr>
      <vt:lpstr>Office Theme</vt:lpstr>
      <vt:lpstr>MMF No Logo</vt:lpstr>
      <vt:lpstr>COVID-19 Update</vt:lpstr>
      <vt:lpstr>PowerPoint Presentation</vt:lpstr>
      <vt:lpstr>Coronaviruses</vt:lpstr>
      <vt:lpstr>Human Endemic Coronaviruses (HCoVs)</vt:lpstr>
      <vt:lpstr>Emerging Coronaviruses</vt:lpstr>
      <vt:lpstr> First 425 Confirmed Cases of SARS-CoV-2</vt:lpstr>
      <vt:lpstr>72,314 Cases Reported by Chinese CDC</vt:lpstr>
      <vt:lpstr>COVID-19 Clinical Symptoms</vt:lpstr>
      <vt:lpstr>COVID-19 Disease Severity</vt:lpstr>
      <vt:lpstr>Age of Confirmed Cases in China, 02/11/20</vt:lpstr>
      <vt:lpstr>Mortality of Confirmed Cases in China 02/11/20</vt:lpstr>
      <vt:lpstr>Incubation Time</vt:lpstr>
      <vt:lpstr>Reproductive Number</vt:lpstr>
      <vt:lpstr> </vt:lpstr>
      <vt:lpstr>R0 From Diamond Princess Cruise Ship</vt:lpstr>
      <vt:lpstr>2,143 Pediatric COVID-19 Cases in China</vt:lpstr>
      <vt:lpstr>2,143 Pediatric COVID-19 Cases in China</vt:lpstr>
      <vt:lpstr>SARS-CoV-2 Transmission</vt:lpstr>
      <vt:lpstr>Asymptomatic Transmission of SARS-CoV-2</vt:lpstr>
      <vt:lpstr>PCR Detection of SARS-CoV-2 1070 Specimens from 205 Patients (5-67 yrs)</vt:lpstr>
      <vt:lpstr>PCR Detection of SARS-CoV-2 144 Specimens from 18 Patients (26-76 yrs)</vt:lpstr>
      <vt:lpstr>SARS-CoV-2 Stability in Environment</vt:lpstr>
      <vt:lpstr>SARS-CoV-2 Stability in Environment</vt:lpstr>
      <vt:lpstr>PowerPoint Presentation</vt:lpstr>
      <vt:lpstr>Epidemic Curve and Exponential Growth</vt:lpstr>
      <vt:lpstr>Resources:</vt:lpstr>
      <vt:lpstr>PowerPoint Presentation</vt:lpstr>
      <vt:lpstr>COVID-19 Experience in China</vt:lpstr>
      <vt:lpstr>2,143 Pediatric COVID-19 Cases in China</vt:lpstr>
      <vt:lpstr>2,143 Pediatric COVID-19 Cases in China</vt:lpstr>
      <vt:lpstr>Perinatal and Congenital Transmission</vt:lpstr>
    </vt:vector>
  </TitlesOfParts>
  <Company>Stanford Medicine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c:creator>
  <cp:lastModifiedBy>Yvonne A Maldonado</cp:lastModifiedBy>
  <cp:revision>829</cp:revision>
  <cp:lastPrinted>2014-02-18T22:23:55Z</cp:lastPrinted>
  <dcterms:created xsi:type="dcterms:W3CDTF">2013-09-26T17:37:36Z</dcterms:created>
  <dcterms:modified xsi:type="dcterms:W3CDTF">2020-03-17T23:37:52Z</dcterms:modified>
</cp:coreProperties>
</file>